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75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7AD7E-2AD7-4548-B6E9-0E8DAC2F13FD}" type="datetimeFigureOut">
              <a:rPr lang="pl-PL" smtClean="0"/>
              <a:t>2023-12-07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9B97A-CE16-4A6A-A0FB-0079852C98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62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9B97A-CE16-4A6A-A0FB-0079852C984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64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6F5D-3731-409A-AD29-AA512ACC82B6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6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334A-EF89-49F8-AF12-1E5FB404E19E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96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2408-5D3B-4C97-8C44-B1F894C94549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70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6519-FC74-47B3-8891-A40913A4CA49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07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90B-D3F4-4BA7-A6B4-6D9B34316680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15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973D-AFC1-44D7-BDC0-79026B4483C5}" type="datetime1">
              <a:rPr lang="pl-PL" smtClean="0"/>
              <a:t>2023-12-07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34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4A99-E621-4201-85D2-17BD44428F9E}" type="datetime1">
              <a:rPr lang="pl-PL" smtClean="0"/>
              <a:t>2023-12-07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06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8461F-9A1E-4831-A495-041334637364}" type="datetime1">
              <a:rPr lang="pl-PL" smtClean="0"/>
              <a:t>2023-12-07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31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2F59-8ADE-466C-8580-742BE63DDCC3}" type="datetime1">
              <a:rPr lang="pl-PL" smtClean="0"/>
              <a:t>2023-12-07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45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53BACF-BF53-46CF-9FD3-AEF64A87E27C}" type="datetime1">
              <a:rPr lang="pl-PL" smtClean="0"/>
              <a:t>2023-12-07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68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4F8E6-684C-4FBD-B34F-1BF377EA24BE}" type="datetime1">
              <a:rPr lang="pl-PL" smtClean="0"/>
              <a:t>2023-12-07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77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5536C9-1C7F-4F6F-9109-35DB136164C5}" type="datetime1">
              <a:rPr lang="pl-PL" smtClean="0"/>
              <a:t>2023-12-07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16494F-12B5-43B6-BAF3-FC66E28FAC1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0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Ustawa </a:t>
            </a:r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jakości w ochronie zdrowia – co czeka świadczeniodawców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SZPITAL MIEJSKI IM. FRANCISZKA RASZEI W </a:t>
            </a:r>
            <a:r>
              <a:rPr lang="pl-PL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POZnANIU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637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731434"/>
            <a:ext cx="10058400" cy="4574116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Standardy będą dotyczyć działów tematycznych takich jak m.in. kwalifikacja i przyjęcie pacjenta, laboratorium, diagnostyka obrazowa, farmakoterapia, jakość obsługi, informacja medyczna czy też zarządzanie podmiotem. </a:t>
            </a:r>
            <a:endParaRPr lang="pl-PL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Akredytacja będzie udzielana na wniosek podmiotu wykonującego działalność leczniczą w drodze decyzji administracyjnej Prezesa NFZ wydawanej na okres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4 </a:t>
            </a:r>
            <a:r>
              <a:rPr lang="pl-PL" sz="2400" dirty="0"/>
              <a:t>lat.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Udzielenie akredytacji będzie poprzedzone m.in. przeprowadzeniem przeglądu akredytacyjnego w strukturze podmiotu leczniczego. Procedura akredytacyjna będzie odpłatna.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Projekt ustawy uchyla przepisy ustawy z dnia 6 listopada 2008 r. o akredytacji w ochronie zdrowia – jednak certyfikaty akredytacyjne wydane na podstawie dotychczas obowiązujących przepisów zachowają moc.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12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ustawy nie precyzuje, w jaki dokładnie sposób działania projakościowe (akredytacja) przełożą się na finansowe motywowanie świadczeniodawców. </a:t>
            </a:r>
            <a:r>
              <a:rPr lang="pl-PL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Brak wiedzy o standardach akredytacyjnych – na ile będą inne niż te CMJ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Niedoprecyzowane są okoliczności zlecania przez MZ Prezesowi NFZ wizyty kontrolnej w podmiocie akredytowanym w celu potwierdzenia aktualności standardów. </a:t>
            </a:r>
            <a:endParaRPr lang="pl-PL" sz="2400" dirty="0" smtClean="0"/>
          </a:p>
          <a:p>
            <a:pPr algn="just"/>
            <a:r>
              <a:rPr lang="pl-PL" sz="2400" dirty="0" smtClean="0"/>
              <a:t>W </a:t>
            </a:r>
            <a:r>
              <a:rPr lang="pl-PL" sz="2400" dirty="0"/>
              <a:t>przypadku stwierdzenia niespełniania przez podmiot standardów akredytacyjnych Prezes Funduszu cofa akredytację w formie decyzji administracyjnej.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Bardzo długi bo aż do 12 miesięcy termin procedury akredytacyjnej. </a:t>
            </a:r>
            <a:r>
              <a:rPr lang="pl-PL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56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7040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świadczeń kompensacyjnych (pozasądowe rekompensowanie szkód doznanych przez pacjentów)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5755" y="1960034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Wystąpienie zdarzenia medycznego o charakterze niepożądanym, skutkującym: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• </a:t>
            </a:r>
            <a:r>
              <a:rPr lang="pl-PL" dirty="0"/>
              <a:t>zakażeniem pacjenta biologicznym czynnikiem chorobotwórczym lub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uszkodzeniem ciała, rozstrojem zdrowia lub </a:t>
            </a:r>
            <a:endParaRPr lang="pl-PL" dirty="0" smtClean="0"/>
          </a:p>
          <a:p>
            <a:pPr algn="just"/>
            <a:r>
              <a:rPr lang="pl-PL" dirty="0" smtClean="0"/>
              <a:t>•śmiercią </a:t>
            </a:r>
            <a:r>
              <a:rPr lang="pl-PL" dirty="0"/>
              <a:t>ma uprawniać pacjenta lub osoby najbliższe do uzyskania świadczenia kompensacyjnego wypłacanego z Funduszu Kompensacyjnego Zdarzeń Medycznych.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Wysokość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kompensacyjnego z tytułu jednego zdarzenia ma wynosić w przypadku: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zakażenia </a:t>
            </a:r>
            <a:r>
              <a:rPr lang="pl-PL" dirty="0"/>
              <a:t>biologicznym czynnikiem chorobotwórczym lub uszkodzenia ciała lub rozstroju zdrowia – od 2 000 zł do 200 000 zł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śmierci </a:t>
            </a:r>
            <a:r>
              <a:rPr lang="pl-PL" dirty="0"/>
              <a:t>pacjenta – od 20 000 zł do 100 000 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80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972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2030" y="1666874"/>
            <a:ext cx="10058400" cy="4524375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Otrzymanie świadczenia kompensacyjnego będzie równoznaczne ze zrzeczeniem się ze wszelkich innych roszczeń o odszkodowanie oraz zadośćuczynienie, które mogą wynikać ze zdarzenia medycznego (w zakresie szkód, które ujawniły się do dnia złożenia wniosku). </a:t>
            </a:r>
          </a:p>
          <a:p>
            <a:pPr algn="just"/>
            <a:r>
              <a:rPr lang="pl-PL" sz="2400" dirty="0" smtClean="0"/>
              <a:t>•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Postępowanie w sprawie </a:t>
            </a:r>
            <a:r>
              <a:rPr lang="pl-PL" sz="2400" dirty="0"/>
              <a:t>przyznania świadczenia kompensacyjnego będzie toczyć się </a:t>
            </a:r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wniosek wnoszony do Rzecznika Praw Pacjenta. </a:t>
            </a:r>
            <a:endParaRPr lang="pl-PL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W ramach postępowania Rzecznik Praw Pacjenta będzie mógł żądać dodatkowych informacji (w tym przekazania dokumentacji) przez podmioty udzielające świadczeń zdrowotnych wnioskodawcy/zmarłemu pacjentowi.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Niedopełnienie przedmiotowego obowiązku będzie obligować Rzecznika Praw Pacjenta do nałożenia na podmiot udzielający świadczeń kary w wysokości </a:t>
            </a:r>
            <a:br>
              <a:rPr lang="pl-PL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50 000 zł.</a:t>
            </a:r>
            <a:endParaRPr lang="pl-PL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42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Wzmocnienie nadzoru nad prowadzeniem rejestrów medycznych oraz dookreślenie zasad ich tworzenia i finansowania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083" y="1845734"/>
            <a:ext cx="10058400" cy="4497916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Tworzenia rejestrów medycznych, którym ma być monitorowanie jakości świadczeń opieki zdrowotnej udzielanych w podmiotach leczniczych.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• </a:t>
            </a:r>
            <a:r>
              <a:rPr lang="pl-PL" dirty="0"/>
              <a:t>Podmiot prowadzący rejestr medyczny będzie zobowiązany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 w roku do przedstawienia </a:t>
            </a: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udostępnienia (w Biuletynie Informacji Publicznej) raportu analitycznego zwierającego dane </a:t>
            </a: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rejestru.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Dane z rejestrów medycznych będą przekazywane Narodowemu Funduszowi Zdrowia </a:t>
            </a:r>
            <a:r>
              <a:rPr lang="pl-PL" dirty="0"/>
              <a:t>w celu monitorowania oceny bezpieczeństwa, skuteczności, jakości i efektywności kosztowej badań diagnostycznych lub procedur medycznych u usługodawców.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Podmioty prowadzące rejestry medyczne będą mogły przetwarzać dane</a:t>
            </a:r>
            <a:r>
              <a:rPr lang="pl-PL" dirty="0"/>
              <a:t>, w tym dane osobowe i jednostkowe dane medyczne, przetwarzane w SIM, dziedzinowych systemach teleinformatycznych oraz innych rejestrach medycznych w związku z koniecznością zapewnienia kompletności rejestrów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806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Mocne i słabe strony ustawy o jakości dla podmiotów leczniczych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07441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Tworzenia rejestrów medycznych, którym ma być monitorowanie jakości świadczeń opieki zdrowotnej udzielanych w podmiotach leczniczych. </a:t>
            </a:r>
            <a:endParaRPr lang="pl-PL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/>
              <a:t>•  Usługodawcy </a:t>
            </a:r>
            <a:r>
              <a:rPr lang="pl-PL" sz="2400" dirty="0"/>
              <a:t>przekazują dane do rejestrów bezpłatnie.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Podmiot prowadzący rejestr medyczny będzie zobowiązany raz w roku do </a:t>
            </a:r>
            <a:r>
              <a:rPr lang="pl-PL" sz="2400" dirty="0" smtClean="0"/>
              <a:t>przedstawienia     i </a:t>
            </a:r>
            <a:r>
              <a:rPr lang="pl-PL" sz="2400" dirty="0"/>
              <a:t>udostępnienia (w Biuletynie Informacji Publicznej) raportu analitycznego zwierającego </a:t>
            </a:r>
            <a:r>
              <a:rPr lang="pl-PL" sz="2400" dirty="0" smtClean="0"/>
              <a:t>dane    z </a:t>
            </a:r>
            <a:r>
              <a:rPr lang="pl-PL" sz="2400" dirty="0"/>
              <a:t>rejestru.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Dane z rejestrów medycznych będą przekazywane Narodowemu Funduszowi Zdrowia w celu </a:t>
            </a:r>
            <a:r>
              <a:rPr lang="pl-PL" sz="2400" dirty="0" smtClean="0"/>
              <a:t>      monitorowania </a:t>
            </a:r>
            <a:r>
              <a:rPr lang="pl-PL" sz="2400" dirty="0"/>
              <a:t>oceny bezpieczeństwa, skuteczności, jakości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efektywności kosztowej badań diagnostycznych lub procedur medycznych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u </a:t>
            </a:r>
            <a:r>
              <a:rPr lang="pl-PL" sz="2400" dirty="0"/>
              <a:t>usługodawców.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317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Wzmocnienie nadzoru nad prowadzeniem rejestrów medycznych oraz dookreślenie zasad ich tworzenia i finansowania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Wzmocnienie kryteriów jakościowych w alokacji środków publicznych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Wzmocnienie </a:t>
            </a:r>
            <a:r>
              <a:rPr lang="pl-PL" dirty="0"/>
              <a:t>konkurencji jakościowej pomiędzy szpitalami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Zwiększenie </a:t>
            </a:r>
            <a:r>
              <a:rPr lang="pl-PL" dirty="0"/>
              <a:t>roli pacjentów w ocenie jakości opieki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Wzmocnienie </a:t>
            </a:r>
            <a:r>
              <a:rPr lang="pl-PL" dirty="0"/>
              <a:t>systemu ewaluacji i monitorowania jakości i bezpieczeństwa opieki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Zwiększenie </a:t>
            </a:r>
            <a:r>
              <a:rPr lang="pl-PL" dirty="0"/>
              <a:t>kompleksowości i przejrzystości oceny szpitali Rozwój mechanizmów płacenia za jakość i bezpieczeństwo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Usprawnienie </a:t>
            </a:r>
            <a:r>
              <a:rPr lang="pl-PL" dirty="0"/>
              <a:t>procesu ubiegania się przez pacjentów i ich bliskich o kompensatę z tytułu zdarzeń niepożądanych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23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Trudności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Brak przepisów </a:t>
            </a:r>
            <a:r>
              <a:rPr lang="pl-PL" dirty="0" smtClean="0"/>
              <a:t>wykonawczych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Brak </a:t>
            </a:r>
            <a:r>
              <a:rPr lang="pl-PL" dirty="0"/>
              <a:t>doprecyzowania w zakresie zasady no-</a:t>
            </a:r>
            <a:r>
              <a:rPr lang="pl-PL" dirty="0" err="1"/>
              <a:t>fault</a:t>
            </a:r>
            <a:r>
              <a:rPr lang="pl-PL" dirty="0"/>
              <a:t>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Brak </a:t>
            </a:r>
            <a:r>
              <a:rPr lang="pl-PL" dirty="0"/>
              <a:t>wyłączenia odpowiedzialności karnej i cywilnej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Brak </a:t>
            </a:r>
            <a:r>
              <a:rPr lang="pl-PL" dirty="0"/>
              <a:t>standardów terapeutycznych, które są referencją do oceny jakości i bezpieczeństwa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Brak </a:t>
            </a:r>
            <a:r>
              <a:rPr lang="pl-PL" dirty="0"/>
              <a:t>informacji o źródłach finansowania inwestycji w jakość i bezpieczeństwo po stronie podmiotów </a:t>
            </a:r>
            <a:r>
              <a:rPr lang="pl-PL" dirty="0" smtClean="0"/>
              <a:t>   leczniczych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Ryzyko </a:t>
            </a:r>
            <a:r>
              <a:rPr lang="pl-PL" dirty="0"/>
              <a:t>braku zabezpieczenia potrzeb zdrowotnych na terenie, na którym nie znajduje się podmiot autoryzowany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Potrzeba </a:t>
            </a:r>
            <a:r>
              <a:rPr lang="pl-PL" dirty="0"/>
              <a:t>dodatkowych nakładów na inwestycje w celu spełnienia kryteriów autoryzacyjnych i standardów akredytacyjnych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Wzrost </a:t>
            </a:r>
            <a:r>
              <a:rPr lang="pl-PL" dirty="0"/>
              <a:t>kosztów działalności z powodu inwestycji w system zarządzania jakością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1396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4000" dirty="0" smtClean="0"/>
          </a:p>
          <a:p>
            <a:pPr algn="ctr"/>
            <a:endParaRPr lang="pl-PL" sz="4000" dirty="0"/>
          </a:p>
          <a:p>
            <a:pPr algn="ctr"/>
            <a:r>
              <a:rPr lang="pl-PL" sz="4000" smtClean="0"/>
              <a:t>Dziękuję </a:t>
            </a:r>
            <a:r>
              <a:rPr lang="pl-PL" sz="4000" dirty="0" smtClean="0"/>
              <a:t>za uwagę</a:t>
            </a:r>
            <a:endParaRPr lang="pl-PL" sz="4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05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 wprowadzenia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poprawa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skuteczności diagnostyki i leczenia </a:t>
            </a:r>
            <a:r>
              <a:rPr lang="pl-PL" dirty="0"/>
              <a:t>przez systematyczną ocenę wskaźników jakości; </a:t>
            </a:r>
            <a:endParaRPr lang="pl-PL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stałe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udoskonalanie praktyki klinicznej </a:t>
            </a:r>
            <a:r>
              <a:rPr lang="pl-PL" dirty="0"/>
              <a:t>przez prowadzenie rejestrów medycznych; </a:t>
            </a:r>
            <a:endParaRPr lang="pl-PL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poprawa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bezpieczeństwa i satysfakcji pacjenta</a:t>
            </a:r>
            <a:r>
              <a:rPr lang="pl-PL" dirty="0"/>
              <a:t> przez rejestrowanie i monitorowanie zdarzeń niepożądanych</a:t>
            </a:r>
            <a:r>
              <a:rPr lang="pl-PL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stworzenie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warunków do systematycznej oceny jakości świadczeń </a:t>
            </a:r>
            <a:r>
              <a:rPr lang="pl-PL" dirty="0"/>
              <a:t>opieki zdrowotnej finansowanych ze środków publicznych i upubliczniania tych informacji; </a:t>
            </a:r>
            <a:endParaRPr lang="pl-PL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uzyskanie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porównywalności podmiotów udzielających świadczeń </a:t>
            </a:r>
            <a:r>
              <a:rPr lang="pl-PL" dirty="0"/>
              <a:t>pod względem jakości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skuteczności oferowanej opieki oraz udostępnienie wyników opinii publicznej</a:t>
            </a:r>
            <a:r>
              <a:rPr lang="pl-PL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stworzenie </a:t>
            </a:r>
            <a:r>
              <a:rPr lang="pl-PL" dirty="0"/>
              <a:t>warunków umożliwiających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finansowe motywowanie podmiotów udzielających świadczeń opieki zdrowotnej</a:t>
            </a:r>
            <a:r>
              <a:rPr lang="pl-PL" dirty="0"/>
              <a:t> finansowanych ze środków publicznych do podnoszenia poziomu jakości; </a:t>
            </a:r>
            <a:endParaRPr lang="pl-PL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dirty="0" smtClean="0"/>
              <a:t>publicznych </a:t>
            </a:r>
            <a:r>
              <a:rPr lang="pl-PL" dirty="0"/>
              <a:t>w obszarze zdrowia.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32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Wewnętrzny system zapewnienia jakości i bezpieczeństwa oraz raportowanie zdarzeń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Obowiązkowy dla podmiotów, wykonujących działalność leczniczą w rodzaju świadczenia szpitalne (szpitale) niezależnie od sposobu finansowania świadczeń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Kierownik </a:t>
            </a: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podmiotu leczniczego odpowiedzialny jest za prowadzenie wewnętrznego systemu jakości, uwzględniającego: </a:t>
            </a:r>
            <a:endParaRPr lang="pl-P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wyznaczenia osoby odpowiedzialnej </a:t>
            </a:r>
            <a:r>
              <a:rPr lang="pl-PL" dirty="0"/>
              <a:t>za prowadzenie wewnętrznego systemu zapewnienia jakości i bezpieczeństwa,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opracowania standardowych procedur operacyjnych (SOP),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• </a:t>
            </a:r>
            <a:r>
              <a:rPr lang="pl-PL" dirty="0"/>
              <a:t>wdrażania rozwiązań służących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identyfikacji i zarządzaniu ryzykiem zdrowotnym</a:t>
            </a:r>
            <a:r>
              <a:rPr lang="pl-PL" dirty="0"/>
              <a:t>,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identyfikowania priorytetowych obszarów do poprawy jakości </a:t>
            </a:r>
            <a:r>
              <a:rPr lang="pl-PL" dirty="0"/>
              <a:t>i bezpieczeństwa udzielanych świadczeń zdrowotnych,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monitorowania niezgodności ze standardowymi procedurami operacyjnymi</a:t>
            </a:r>
            <a:r>
              <a:rPr lang="pl-PL" dirty="0"/>
              <a:t>, w tym zgłaszania oraz prowadzenia analiz występowania niezgodności,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corocznie, w terminie do dnia 31 marca następnego roku opracowuje i publikuje raport jakości,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4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Monitorowania </a:t>
            </a:r>
            <a:r>
              <a:rPr lang="pl-P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zdarzeń niepożądanych, w tym: </a:t>
            </a:r>
            <a:br>
              <a:rPr lang="pl-PL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identyfikowania i zgłaszania zdarzeń niepożądanych,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>
                <a:solidFill>
                  <a:srgbClr val="7030A0"/>
                </a:solidFill>
              </a:rPr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rejestrowania zdarzeń niepożądanych,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>
                <a:solidFill>
                  <a:srgbClr val="7030A0"/>
                </a:solidFill>
              </a:rPr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oceny zdarzeń niepożądanych według skali prawdopodobieństwa i ciężkości,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opracowania analizy przyczyn zdarzeń niepożądanych </a:t>
            </a:r>
            <a:r>
              <a:rPr lang="pl-PL" dirty="0"/>
              <a:t>oraz wniosków i zaleceń z tej analizy,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wdrażania działań niezbędnych do poprawy jakości i bezpieczeństwa udzielanych świadczeń </a:t>
            </a:r>
            <a:r>
              <a:rPr lang="pl-PL" dirty="0"/>
              <a:t>zdrowotnych na podstawie wyników analiz oraz rozwiązań ograniczających ryzyko występowanie podobnych zdarzeń w przyszłości,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przekazywania do NFZ informacji o zdarzeniach niepożądanych</a:t>
            </a:r>
            <a:r>
              <a:rPr lang="pl-PL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o </a:t>
            </a:r>
            <a:r>
              <a:rPr lang="pl-PL" dirty="0"/>
              <a:t>„wysokim ryzyku”, takich jak zgony czy powikłania wymagające reoperacji, wraz z analizą przyczyń źródłowych,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 </a:t>
            </a:r>
            <a:r>
              <a:rPr lang="pl-PL" dirty="0"/>
              <a:t>liczbie i rodzajach pozostałych zdarzeń niepożądanych (tj. zdarzeń o „niskim ryzyku”);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03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Zapewnia </a:t>
            </a:r>
            <a:r>
              <a:rPr lang="pl-P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szkolenia niezbędne dla uzyskiwania i podnoszenia kompetencji personelu w zakresie jakości i bezpieczeństwa udzielanych świadczeń zdrowotnych, </a:t>
            </a:r>
            <a:endParaRPr lang="pl-PL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dirty="0" smtClean="0"/>
              <a:t>• </a:t>
            </a:r>
            <a:r>
              <a:rPr lang="pl-PL" sz="2800" dirty="0"/>
              <a:t>prowadzi badania opinii i doświadczeń pacjentów na podstawie kwestionariusza oraz zapewnia publikacji w raporcie jakości, </a:t>
            </a:r>
            <a:endParaRPr lang="pl-PL" sz="2800" dirty="0" smtClean="0"/>
          </a:p>
          <a:p>
            <a:pPr algn="just"/>
            <a:r>
              <a:rPr lang="pl-PL" sz="2800" dirty="0" smtClean="0"/>
              <a:t>• </a:t>
            </a:r>
            <a:r>
              <a:rPr lang="pl-PL" sz="2800" dirty="0"/>
              <a:t>publikowanie na stronie internetowej podmiotu wyników analiz prowadzonych na podstawie kwestionariuszy (według wzoru Prezesa NFZ) wypełnianych przez pacjentów oraz raportów jakości.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76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OBOWIĄZKI PERSONELU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Personel podmiotu </a:t>
            </a:r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leczniczego zostanie zobowiązany do zgłaszania niezgodności z SOP oraz zdarzeń niepożądanych do kierownika podmiotu leczniczego </a:t>
            </a:r>
            <a:r>
              <a:rPr lang="pl-PL" sz="2400" dirty="0"/>
              <a:t>(również anonimowo), który z kolei będzie odpowiedzialny za ich dalsze zgłaszanie do NFZ (zewnętrzny rejestr zdarzeń niepożądanych).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Zgłoszenie zdarzenia niepożądanego przez personel podmiotu leczniczego nie będzie stanowić podstawy do wszczęcia postępowania dyscyplinarnego</a:t>
            </a:r>
            <a:r>
              <a:rPr lang="pl-PL" sz="2400" dirty="0"/>
              <a:t>, postępowania w sprawie o wykroczenie lub postępowania karnego - chyba że w wyniku prowadzonej analizy przyczyn źródłowych zdarzenie to okaże się czynem popełnionym umyślnie.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podmiocie leczniczym mają zostać powołane zespoły dokonujące oceny i analizy niezgodności z SOP oraz zdarzeń niepożądanych.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81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Obligatoryjna autoryzacja podmiotów wykonujących działalność leczniczą (szpitali)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Obowiązkowa autoryzacja zakładów leczniczych w rodzaju świadczenia szpitalne (szpitale) w zakresie udzielania przez nich świadczeń opieki zdrowotnej finansowanych ze środków publicznych. </a:t>
            </a:r>
            <a:endParaRPr lang="pl-PL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/>
              <a:t>• </a:t>
            </a:r>
            <a:r>
              <a:rPr lang="pl-PL" sz="2400" dirty="0"/>
              <a:t>Warunkiem udzielenia autoryzacji ma być spełnienie min. wymagań wskazanych w tzw. rozporządzeniach koszykowych oraz prowadzenie wewnętrznego systemu zapewnienia jakości i bezpieczeństwa. </a:t>
            </a:r>
            <a:endParaRPr lang="pl-PL" sz="2400" dirty="0" smtClean="0"/>
          </a:p>
          <a:p>
            <a:pPr algn="just"/>
            <a:r>
              <a:rPr lang="pl-PL" sz="2400" dirty="0" smtClean="0"/>
              <a:t>•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Uzyskanie autoryzacji ma stanowić warunek finansowania ze środków publicznych oraz kwalifikacji do tzw. sieci szpitali. </a:t>
            </a:r>
            <a:endParaRPr lang="pl-PL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dirty="0" smtClean="0"/>
              <a:t>• </a:t>
            </a:r>
            <a:r>
              <a:rPr lang="pl-PL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Autoryzacja będzie udzielana na wniosek szpitala w drodze decyzji dyrektora OW NFZ wydawanej na okres 5 lat (bądź na 1 rok w przypadku autoryzacji warunkowej udzielanej przy spełnieniu 95% wszystkich kryteriów).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83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Udzielenie autoryzacji będzie poprzedzone m.in. wizytą autoryzacyjną w podmiocie leczniczym</a:t>
            </a:r>
            <a:r>
              <a:rPr lang="pl-PL" sz="2800" dirty="0" smtClean="0"/>
              <a:t>.</a:t>
            </a:r>
          </a:p>
          <a:p>
            <a:pPr algn="just"/>
            <a:r>
              <a:rPr lang="pl-PL" sz="2800" dirty="0" smtClean="0"/>
              <a:t> </a:t>
            </a:r>
            <a:r>
              <a:rPr lang="pl-PL" sz="2800" dirty="0">
                <a:solidFill>
                  <a:schemeClr val="tx1"/>
                </a:solidFill>
              </a:rPr>
              <a:t>• Ocena wniosku autoryzacyjnego w terminie 3 miesięcy (+ ew. 3 miesiące na usunięcie uchybień). </a:t>
            </a:r>
            <a:endParaRPr lang="pl-PL" sz="2800" dirty="0" smtClean="0">
              <a:solidFill>
                <a:schemeClr val="tx1"/>
              </a:solidFill>
            </a:endParaRPr>
          </a:p>
          <a:p>
            <a:pPr algn="just"/>
            <a:r>
              <a:rPr lang="pl-PL" sz="2800" dirty="0" smtClean="0">
                <a:solidFill>
                  <a:schemeClr val="tx1"/>
                </a:solidFill>
              </a:rPr>
              <a:t>• </a:t>
            </a:r>
            <a:r>
              <a:rPr lang="pl-PL" sz="2800" dirty="0">
                <a:solidFill>
                  <a:schemeClr val="tx1"/>
                </a:solidFill>
              </a:rPr>
              <a:t>Możliwa zmiana autoryzacji na wniosek podmiotu autoryzowanego w przypadku zmiany zakresu prowadzonej działalności – tryb analogiczny, zmiana decyzji nie skutkuje zmianą okresu, na który udzielono autoryzacji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62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Udzielanie przez Narodowy Fundusz Zdrowia akredytacji w ochronie zdrowia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Ustawa przewiduje </a:t>
            </a:r>
            <a:r>
              <a:rPr lang="pl-PL" dirty="0"/>
              <a:t>fakultatywną procedurę akredytacji, której celem ma być potwierdzenie spełnienia przez podmiot wykonujący działalność leczniczą zgodności z tzw. standardami akredytacyjnymi. </a:t>
            </a:r>
            <a:endParaRPr lang="pl-PL" dirty="0" smtClean="0"/>
          </a:p>
          <a:p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Warunkiem uzyskania akredytacji będzie: </a:t>
            </a:r>
            <a:endParaRPr lang="pl-PL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 smtClean="0"/>
              <a:t>• </a:t>
            </a:r>
            <a:r>
              <a:rPr lang="pl-PL" dirty="0"/>
              <a:t>uzyskanie oceny akredytacyjnej, na poziomie co najmniej 75% sumy ocen poszczególnych standardów akredytacyjnych ogółem, oraz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uzyskanie co najmniej 50% sumy ocen poszczególnych standardów akredytacyjnych dla każdego działu tematycznego, oraz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spełnienie standardów akredytacyjnych obligatoryjnych. </a:t>
            </a:r>
            <a:endParaRPr lang="pl-PL" dirty="0" smtClean="0"/>
          </a:p>
          <a:p>
            <a:r>
              <a:rPr lang="pl-P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pl-P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Standardy akredytacyjne zostaną opracowane przez Prezesa NFZ we współpracy z Radą Akredytacyjną oraz opublikowane przez Ministra Zdrowia.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494F-12B5-43B6-BAF3-FC66E28FAC1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945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</TotalTime>
  <Words>1361</Words>
  <Application>Microsoft Office PowerPoint</Application>
  <PresentationFormat>Niestandardowy</PresentationFormat>
  <Paragraphs>118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Retrospekcja</vt:lpstr>
      <vt:lpstr>Ustawa o jakości w ochronie zdrowia – co czeka świadczeniodawców</vt:lpstr>
      <vt:lpstr>Cele wprowadzenia ustawy</vt:lpstr>
      <vt:lpstr>Wewnętrzny system zapewnienia jakości i bezpieczeństwa oraz raportowanie zdarzeń</vt:lpstr>
      <vt:lpstr>     Monitorowania zdarzeń niepożądanych, w tym:  </vt:lpstr>
      <vt:lpstr>Prezentacja programu PowerPoint</vt:lpstr>
      <vt:lpstr>OBOWIĄZKI PERSONELU</vt:lpstr>
      <vt:lpstr>2. Obligatoryjna autoryzacja podmiotów wykonujących działalność leczniczą (szpitali)</vt:lpstr>
      <vt:lpstr>Prezentacja programu PowerPoint</vt:lpstr>
      <vt:lpstr>Udzielanie przez Narodowy Fundusz Zdrowia akredytacji w ochronie zdrowia</vt:lpstr>
      <vt:lpstr>Prezentacja programu PowerPoint</vt:lpstr>
      <vt:lpstr>Prezentacja programu PowerPoint</vt:lpstr>
      <vt:lpstr>System świadczeń kompensacyjnych (pozasądowe rekompensowanie szkód doznanych przez pacjentów)</vt:lpstr>
      <vt:lpstr>Prezentacja programu PowerPoint</vt:lpstr>
      <vt:lpstr>Wzmocnienie nadzoru nad prowadzeniem rejestrów medycznych oraz dookreślenie zasad ich tworzenia i finansowania</vt:lpstr>
      <vt:lpstr>Mocne i słabe strony ustawy o jakości dla podmiotów leczniczych</vt:lpstr>
      <vt:lpstr>Wzmocnienie nadzoru nad prowadzeniem rejestrów medycznych oraz dookreślenie zasad ich tworzenia i finansowania</vt:lpstr>
      <vt:lpstr>Trudności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o jakości w ochronie zdrowia – co czeka świadczeniodawców</dc:title>
  <dc:creator>DELL</dc:creator>
  <cp:lastModifiedBy>Barbara Gumińska</cp:lastModifiedBy>
  <cp:revision>13</cp:revision>
  <cp:lastPrinted>2023-11-14T07:44:06Z</cp:lastPrinted>
  <dcterms:created xsi:type="dcterms:W3CDTF">2023-11-13T16:22:25Z</dcterms:created>
  <dcterms:modified xsi:type="dcterms:W3CDTF">2023-12-07T09:06:08Z</dcterms:modified>
</cp:coreProperties>
</file>