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4" r:id="rId4"/>
    <p:sldId id="266" r:id="rId5"/>
    <p:sldId id="267" r:id="rId6"/>
    <p:sldId id="268" r:id="rId7"/>
    <p:sldId id="287" r:id="rId8"/>
    <p:sldId id="270" r:id="rId9"/>
    <p:sldId id="288" r:id="rId10"/>
    <p:sldId id="272" r:id="rId11"/>
    <p:sldId id="271" r:id="rId12"/>
    <p:sldId id="273" r:id="rId13"/>
    <p:sldId id="289" r:id="rId14"/>
    <p:sldId id="274" r:id="rId15"/>
    <p:sldId id="275" r:id="rId16"/>
    <p:sldId id="278" r:id="rId17"/>
    <p:sldId id="276" r:id="rId18"/>
    <p:sldId id="290" r:id="rId19"/>
    <p:sldId id="285" r:id="rId20"/>
    <p:sldId id="286" r:id="rId21"/>
    <p:sldId id="291" r:id="rId22"/>
    <p:sldId id="283" r:id="rId23"/>
    <p:sldId id="284" r:id="rId24"/>
    <p:sldId id="28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2E126-AF2D-4AD3-9F16-160E6E2E8BD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18355A-DE72-4A7E-BAD5-F868FB727F11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OCENA PRZYTOMNOŚCI</a:t>
          </a:r>
        </a:p>
      </dgm:t>
    </dgm:pt>
    <dgm:pt modelId="{300689C7-3275-4F11-9DDE-A012A6CD505C}" type="parTrans" cxnId="{104B720A-89AE-414B-B86E-0F52BB9E1D0C}">
      <dgm:prSet/>
      <dgm:spPr/>
      <dgm:t>
        <a:bodyPr/>
        <a:lstStyle/>
        <a:p>
          <a:endParaRPr lang="pl-PL"/>
        </a:p>
      </dgm:t>
    </dgm:pt>
    <dgm:pt modelId="{86C794A7-E468-491E-ACC9-F10334725E99}" type="sibTrans" cxnId="{104B720A-89AE-414B-B86E-0F52BB9E1D0C}">
      <dgm:prSet/>
      <dgm:spPr/>
      <dgm:t>
        <a:bodyPr/>
        <a:lstStyle/>
        <a:p>
          <a:endParaRPr lang="pl-PL"/>
        </a:p>
      </dgm:t>
    </dgm:pt>
    <dgm:pt modelId="{48AF6BE2-227B-47F2-B893-C8A15C26E5A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UDROŻNIENIE DRÓG ODDECHOWYCH</a:t>
          </a:r>
        </a:p>
      </dgm:t>
    </dgm:pt>
    <dgm:pt modelId="{A6303B47-C7A9-4D67-927E-C3C973E2989D}" type="parTrans" cxnId="{EF81C892-EFFA-41B7-A103-AA6F30AE4514}">
      <dgm:prSet/>
      <dgm:spPr/>
      <dgm:t>
        <a:bodyPr/>
        <a:lstStyle/>
        <a:p>
          <a:endParaRPr lang="pl-PL"/>
        </a:p>
      </dgm:t>
    </dgm:pt>
    <dgm:pt modelId="{20294E25-5E15-4A92-BC5F-EAD420D7E376}" type="sibTrans" cxnId="{EF81C892-EFFA-41B7-A103-AA6F30AE4514}">
      <dgm:prSet/>
      <dgm:spPr/>
      <dgm:t>
        <a:bodyPr/>
        <a:lstStyle/>
        <a:p>
          <a:endParaRPr lang="pl-PL"/>
        </a:p>
      </dgm:t>
    </dgm:pt>
    <dgm:pt modelId="{60FE0D3C-4A1A-4331-8134-53711D16769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OCENA ODDECHU I OZNAK KRĄŻENIA</a:t>
          </a:r>
        </a:p>
      </dgm:t>
    </dgm:pt>
    <dgm:pt modelId="{9F19566A-2269-4D39-B136-CDF0DCEE7F1A}" type="parTrans" cxnId="{E8A65AB8-C73B-4F9E-96E2-40BC12011837}">
      <dgm:prSet/>
      <dgm:spPr/>
      <dgm:t>
        <a:bodyPr/>
        <a:lstStyle/>
        <a:p>
          <a:endParaRPr lang="pl-PL"/>
        </a:p>
      </dgm:t>
    </dgm:pt>
    <dgm:pt modelId="{7E73A4C3-9174-4570-A60C-F667C50681A0}" type="sibTrans" cxnId="{E8A65AB8-C73B-4F9E-96E2-40BC12011837}">
      <dgm:prSet/>
      <dgm:spPr/>
      <dgm:t>
        <a:bodyPr/>
        <a:lstStyle/>
        <a:p>
          <a:endParaRPr lang="pl-PL"/>
        </a:p>
      </dgm:t>
    </dgm:pt>
    <dgm:pt modelId="{4A63068C-405F-4694-98D2-36314992DB56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30 UCIŚNIĘĆ KLATKI PIERSIOWEJ</a:t>
          </a:r>
        </a:p>
      </dgm:t>
    </dgm:pt>
    <dgm:pt modelId="{01890276-5894-4BB7-8768-EA263934FABC}" type="parTrans" cxnId="{9ABDD888-1187-4DCE-8814-FCCE78B967BB}">
      <dgm:prSet/>
      <dgm:spPr/>
      <dgm:t>
        <a:bodyPr/>
        <a:lstStyle/>
        <a:p>
          <a:endParaRPr lang="pl-PL"/>
        </a:p>
      </dgm:t>
    </dgm:pt>
    <dgm:pt modelId="{CDC5475D-EAD5-48CC-AC95-6AE5CF167426}" type="sibTrans" cxnId="{9ABDD888-1187-4DCE-8814-FCCE78B967BB}">
      <dgm:prSet/>
      <dgm:spPr/>
      <dgm:t>
        <a:bodyPr/>
        <a:lstStyle/>
        <a:p>
          <a:endParaRPr lang="pl-PL"/>
        </a:p>
      </dgm:t>
    </dgm:pt>
    <dgm:pt modelId="{000C8E36-B337-4DEA-ADB8-A5DB2463B03F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2 ODDECHY ZASTĘPCZE</a:t>
          </a:r>
        </a:p>
      </dgm:t>
    </dgm:pt>
    <dgm:pt modelId="{D40156D2-F8A8-40C0-B968-C4E7DC5076FA}" type="parTrans" cxnId="{7169E7DA-C56D-48FA-A577-07E565BC9078}">
      <dgm:prSet/>
      <dgm:spPr/>
      <dgm:t>
        <a:bodyPr/>
        <a:lstStyle/>
        <a:p>
          <a:endParaRPr lang="pl-PL"/>
        </a:p>
      </dgm:t>
    </dgm:pt>
    <dgm:pt modelId="{D8631F8C-0F3E-4B8C-BA80-D7ED13A3DDBE}" type="sibTrans" cxnId="{7169E7DA-C56D-48FA-A577-07E565BC9078}">
      <dgm:prSet/>
      <dgm:spPr/>
      <dgm:t>
        <a:bodyPr/>
        <a:lstStyle/>
        <a:p>
          <a:endParaRPr lang="pl-PL"/>
        </a:p>
      </dgm:t>
    </dgm:pt>
    <dgm:pt modelId="{DA0BB57E-32D3-40D2-B446-EB29B47033DD}" type="pres">
      <dgm:prSet presAssocID="{CB22E126-AF2D-4AD3-9F16-160E6E2E8BD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EA5A58-EA01-4C84-9B3E-1ED7F17CEB30}" type="pres">
      <dgm:prSet presAssocID="{E418355A-DE72-4A7E-BAD5-F868FB727F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FB32A5-9653-4C40-B3F4-A837ADA9ADB1}" type="pres">
      <dgm:prSet presAssocID="{86C794A7-E468-491E-ACC9-F10334725E99}" presName="sibTrans" presStyleLbl="sibTrans2D1" presStyleIdx="0" presStyleCnt="4"/>
      <dgm:spPr/>
      <dgm:t>
        <a:bodyPr/>
        <a:lstStyle/>
        <a:p>
          <a:endParaRPr lang="pl-PL"/>
        </a:p>
      </dgm:t>
    </dgm:pt>
    <dgm:pt modelId="{580C1E94-74FB-40A9-8945-2F9DAD931E4C}" type="pres">
      <dgm:prSet presAssocID="{86C794A7-E468-491E-ACC9-F10334725E99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948FB62B-5995-45D7-B3CC-AC83F5E4DBB6}" type="pres">
      <dgm:prSet presAssocID="{48AF6BE2-227B-47F2-B893-C8A15C26E5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FC65CA-62F1-4820-83F4-C47CB20E1509}" type="pres">
      <dgm:prSet presAssocID="{20294E25-5E15-4A92-BC5F-EAD420D7E376}" presName="sibTrans" presStyleLbl="sibTrans2D1" presStyleIdx="1" presStyleCnt="4"/>
      <dgm:spPr/>
      <dgm:t>
        <a:bodyPr/>
        <a:lstStyle/>
        <a:p>
          <a:endParaRPr lang="pl-PL"/>
        </a:p>
      </dgm:t>
    </dgm:pt>
    <dgm:pt modelId="{514EAAE9-5243-4C39-943E-F97C517066C0}" type="pres">
      <dgm:prSet presAssocID="{20294E25-5E15-4A92-BC5F-EAD420D7E376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9D4E9FDA-0364-423D-8F32-951EB0609680}" type="pres">
      <dgm:prSet presAssocID="{60FE0D3C-4A1A-4331-8134-53711D1676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1459BE-9B4F-4862-9AF0-98254D341B3C}" type="pres">
      <dgm:prSet presAssocID="{7E73A4C3-9174-4570-A60C-F667C50681A0}" presName="sibTrans" presStyleLbl="sibTrans2D1" presStyleIdx="2" presStyleCnt="4"/>
      <dgm:spPr/>
      <dgm:t>
        <a:bodyPr/>
        <a:lstStyle/>
        <a:p>
          <a:endParaRPr lang="pl-PL"/>
        </a:p>
      </dgm:t>
    </dgm:pt>
    <dgm:pt modelId="{6E67A95B-3A0D-4A98-830D-4BEBF3FFDBC8}" type="pres">
      <dgm:prSet presAssocID="{7E73A4C3-9174-4570-A60C-F667C50681A0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B2AB3D52-B6C5-4CA8-A85D-6CDAF752B9E9}" type="pres">
      <dgm:prSet presAssocID="{4A63068C-405F-4694-98D2-36314992DB5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38F628-A4F8-4866-834F-FF32644DDC12}" type="pres">
      <dgm:prSet presAssocID="{CDC5475D-EAD5-48CC-AC95-6AE5CF167426}" presName="sibTrans" presStyleLbl="sibTrans2D1" presStyleIdx="3" presStyleCnt="4" custLinFactX="-40399" custLinFactNeighborX="-100000" custLinFactNeighborY="4266"/>
      <dgm:spPr/>
      <dgm:t>
        <a:bodyPr/>
        <a:lstStyle/>
        <a:p>
          <a:endParaRPr lang="pl-PL"/>
        </a:p>
      </dgm:t>
    </dgm:pt>
    <dgm:pt modelId="{071394F1-022E-4F79-B3A5-4AF1AE9BEAED}" type="pres">
      <dgm:prSet presAssocID="{CDC5475D-EAD5-48CC-AC95-6AE5CF167426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49668911-67F5-468D-B3FF-00B682BAB2F6}" type="pres">
      <dgm:prSet presAssocID="{000C8E36-B337-4DEA-ADB8-A5DB2463B0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50E813F-907E-462E-919B-FC74D25EB373}" type="presOf" srcId="{4A63068C-405F-4694-98D2-36314992DB56}" destId="{B2AB3D52-B6C5-4CA8-A85D-6CDAF752B9E9}" srcOrd="0" destOrd="0" presId="urn:microsoft.com/office/officeart/2005/8/layout/process2"/>
    <dgm:cxn modelId="{9ABDD888-1187-4DCE-8814-FCCE78B967BB}" srcId="{CB22E126-AF2D-4AD3-9F16-160E6E2E8BD8}" destId="{4A63068C-405F-4694-98D2-36314992DB56}" srcOrd="3" destOrd="0" parTransId="{01890276-5894-4BB7-8768-EA263934FABC}" sibTransId="{CDC5475D-EAD5-48CC-AC95-6AE5CF167426}"/>
    <dgm:cxn modelId="{7169E7DA-C56D-48FA-A577-07E565BC9078}" srcId="{CB22E126-AF2D-4AD3-9F16-160E6E2E8BD8}" destId="{000C8E36-B337-4DEA-ADB8-A5DB2463B03F}" srcOrd="4" destOrd="0" parTransId="{D40156D2-F8A8-40C0-B968-C4E7DC5076FA}" sibTransId="{D8631F8C-0F3E-4B8C-BA80-D7ED13A3DDBE}"/>
    <dgm:cxn modelId="{208E0E46-C35A-402D-AA54-B70D3BE9E332}" type="presOf" srcId="{20294E25-5E15-4A92-BC5F-EAD420D7E376}" destId="{514EAAE9-5243-4C39-943E-F97C517066C0}" srcOrd="1" destOrd="0" presId="urn:microsoft.com/office/officeart/2005/8/layout/process2"/>
    <dgm:cxn modelId="{895BA178-D623-4107-BB00-90E144FD43E2}" type="presOf" srcId="{CB22E126-AF2D-4AD3-9F16-160E6E2E8BD8}" destId="{DA0BB57E-32D3-40D2-B446-EB29B47033DD}" srcOrd="0" destOrd="0" presId="urn:microsoft.com/office/officeart/2005/8/layout/process2"/>
    <dgm:cxn modelId="{61A56EDC-9583-432C-9C8B-952C5CDDE6D7}" type="presOf" srcId="{000C8E36-B337-4DEA-ADB8-A5DB2463B03F}" destId="{49668911-67F5-468D-B3FF-00B682BAB2F6}" srcOrd="0" destOrd="0" presId="urn:microsoft.com/office/officeart/2005/8/layout/process2"/>
    <dgm:cxn modelId="{C38269E8-1F5D-4FCC-B3BC-BD412133FE9D}" type="presOf" srcId="{CDC5475D-EAD5-48CC-AC95-6AE5CF167426}" destId="{5E38F628-A4F8-4866-834F-FF32644DDC12}" srcOrd="0" destOrd="0" presId="urn:microsoft.com/office/officeart/2005/8/layout/process2"/>
    <dgm:cxn modelId="{E8A65AB8-C73B-4F9E-96E2-40BC12011837}" srcId="{CB22E126-AF2D-4AD3-9F16-160E6E2E8BD8}" destId="{60FE0D3C-4A1A-4331-8134-53711D16769C}" srcOrd="2" destOrd="0" parTransId="{9F19566A-2269-4D39-B136-CDF0DCEE7F1A}" sibTransId="{7E73A4C3-9174-4570-A60C-F667C50681A0}"/>
    <dgm:cxn modelId="{4A60F9FE-28E6-4607-96B2-C495E1E20446}" type="presOf" srcId="{48AF6BE2-227B-47F2-B893-C8A15C26E5AC}" destId="{948FB62B-5995-45D7-B3CC-AC83F5E4DBB6}" srcOrd="0" destOrd="0" presId="urn:microsoft.com/office/officeart/2005/8/layout/process2"/>
    <dgm:cxn modelId="{AEAE99FA-A921-4B19-AEAB-35DB5822D6A3}" type="presOf" srcId="{CDC5475D-EAD5-48CC-AC95-6AE5CF167426}" destId="{071394F1-022E-4F79-B3A5-4AF1AE9BEAED}" srcOrd="1" destOrd="0" presId="urn:microsoft.com/office/officeart/2005/8/layout/process2"/>
    <dgm:cxn modelId="{64F97161-0AFD-48B6-A446-768E88949B6D}" type="presOf" srcId="{E418355A-DE72-4A7E-BAD5-F868FB727F11}" destId="{F8EA5A58-EA01-4C84-9B3E-1ED7F17CEB30}" srcOrd="0" destOrd="0" presId="urn:microsoft.com/office/officeart/2005/8/layout/process2"/>
    <dgm:cxn modelId="{89716B17-24A0-4DFB-9728-C4435F88764A}" type="presOf" srcId="{7E73A4C3-9174-4570-A60C-F667C50681A0}" destId="{6E67A95B-3A0D-4A98-830D-4BEBF3FFDBC8}" srcOrd="1" destOrd="0" presId="urn:microsoft.com/office/officeart/2005/8/layout/process2"/>
    <dgm:cxn modelId="{9DD666F3-3ADB-42F5-BA35-EC2217DD5C50}" type="presOf" srcId="{86C794A7-E468-491E-ACC9-F10334725E99}" destId="{580C1E94-74FB-40A9-8945-2F9DAD931E4C}" srcOrd="1" destOrd="0" presId="urn:microsoft.com/office/officeart/2005/8/layout/process2"/>
    <dgm:cxn modelId="{EF81C892-EFFA-41B7-A103-AA6F30AE4514}" srcId="{CB22E126-AF2D-4AD3-9F16-160E6E2E8BD8}" destId="{48AF6BE2-227B-47F2-B893-C8A15C26E5AC}" srcOrd="1" destOrd="0" parTransId="{A6303B47-C7A9-4D67-927E-C3C973E2989D}" sibTransId="{20294E25-5E15-4A92-BC5F-EAD420D7E376}"/>
    <dgm:cxn modelId="{D59878FB-E21D-4D7A-B081-07E870490CC3}" type="presOf" srcId="{86C794A7-E468-491E-ACC9-F10334725E99}" destId="{13FB32A5-9653-4C40-B3F4-A837ADA9ADB1}" srcOrd="0" destOrd="0" presId="urn:microsoft.com/office/officeart/2005/8/layout/process2"/>
    <dgm:cxn modelId="{15F5E547-F18A-46C7-B042-EA4906CC66CE}" type="presOf" srcId="{7E73A4C3-9174-4570-A60C-F667C50681A0}" destId="{031459BE-9B4F-4862-9AF0-98254D341B3C}" srcOrd="0" destOrd="0" presId="urn:microsoft.com/office/officeart/2005/8/layout/process2"/>
    <dgm:cxn modelId="{25FEC2DF-B161-481D-A232-3D778C313EDD}" type="presOf" srcId="{20294E25-5E15-4A92-BC5F-EAD420D7E376}" destId="{52FC65CA-62F1-4820-83F4-C47CB20E1509}" srcOrd="0" destOrd="0" presId="urn:microsoft.com/office/officeart/2005/8/layout/process2"/>
    <dgm:cxn modelId="{104B720A-89AE-414B-B86E-0F52BB9E1D0C}" srcId="{CB22E126-AF2D-4AD3-9F16-160E6E2E8BD8}" destId="{E418355A-DE72-4A7E-BAD5-F868FB727F11}" srcOrd="0" destOrd="0" parTransId="{300689C7-3275-4F11-9DDE-A012A6CD505C}" sibTransId="{86C794A7-E468-491E-ACC9-F10334725E99}"/>
    <dgm:cxn modelId="{E79C74D0-CDA1-4C36-AB5F-55F2B234C5DC}" type="presOf" srcId="{60FE0D3C-4A1A-4331-8134-53711D16769C}" destId="{9D4E9FDA-0364-423D-8F32-951EB0609680}" srcOrd="0" destOrd="0" presId="urn:microsoft.com/office/officeart/2005/8/layout/process2"/>
    <dgm:cxn modelId="{22152C4B-4EA9-4625-9CD0-81AD014B48EB}" type="presParOf" srcId="{DA0BB57E-32D3-40D2-B446-EB29B47033DD}" destId="{F8EA5A58-EA01-4C84-9B3E-1ED7F17CEB30}" srcOrd="0" destOrd="0" presId="urn:microsoft.com/office/officeart/2005/8/layout/process2"/>
    <dgm:cxn modelId="{0BAA50A2-3914-42D3-AA75-FB148BF83169}" type="presParOf" srcId="{DA0BB57E-32D3-40D2-B446-EB29B47033DD}" destId="{13FB32A5-9653-4C40-B3F4-A837ADA9ADB1}" srcOrd="1" destOrd="0" presId="urn:microsoft.com/office/officeart/2005/8/layout/process2"/>
    <dgm:cxn modelId="{71115F08-BD6A-430D-84F6-16DDDC5A1809}" type="presParOf" srcId="{13FB32A5-9653-4C40-B3F4-A837ADA9ADB1}" destId="{580C1E94-74FB-40A9-8945-2F9DAD931E4C}" srcOrd="0" destOrd="0" presId="urn:microsoft.com/office/officeart/2005/8/layout/process2"/>
    <dgm:cxn modelId="{D79FFD65-391D-4A80-B932-135B399BC681}" type="presParOf" srcId="{DA0BB57E-32D3-40D2-B446-EB29B47033DD}" destId="{948FB62B-5995-45D7-B3CC-AC83F5E4DBB6}" srcOrd="2" destOrd="0" presId="urn:microsoft.com/office/officeart/2005/8/layout/process2"/>
    <dgm:cxn modelId="{A95D4C68-6CBA-4E8F-B56C-FA2EC562D778}" type="presParOf" srcId="{DA0BB57E-32D3-40D2-B446-EB29B47033DD}" destId="{52FC65CA-62F1-4820-83F4-C47CB20E1509}" srcOrd="3" destOrd="0" presId="urn:microsoft.com/office/officeart/2005/8/layout/process2"/>
    <dgm:cxn modelId="{129A00F9-99D4-4E72-8F09-32221D78BBAD}" type="presParOf" srcId="{52FC65CA-62F1-4820-83F4-C47CB20E1509}" destId="{514EAAE9-5243-4C39-943E-F97C517066C0}" srcOrd="0" destOrd="0" presId="urn:microsoft.com/office/officeart/2005/8/layout/process2"/>
    <dgm:cxn modelId="{7A56E019-95B7-4EF4-BFDF-7E90B4A73CC2}" type="presParOf" srcId="{DA0BB57E-32D3-40D2-B446-EB29B47033DD}" destId="{9D4E9FDA-0364-423D-8F32-951EB0609680}" srcOrd="4" destOrd="0" presId="urn:microsoft.com/office/officeart/2005/8/layout/process2"/>
    <dgm:cxn modelId="{7E65CADA-48D4-4A1A-A65B-50EE1D9F8942}" type="presParOf" srcId="{DA0BB57E-32D3-40D2-B446-EB29B47033DD}" destId="{031459BE-9B4F-4862-9AF0-98254D341B3C}" srcOrd="5" destOrd="0" presId="urn:microsoft.com/office/officeart/2005/8/layout/process2"/>
    <dgm:cxn modelId="{30FD2597-BB96-4B28-9546-FC79B0C8D7CB}" type="presParOf" srcId="{031459BE-9B4F-4862-9AF0-98254D341B3C}" destId="{6E67A95B-3A0D-4A98-830D-4BEBF3FFDBC8}" srcOrd="0" destOrd="0" presId="urn:microsoft.com/office/officeart/2005/8/layout/process2"/>
    <dgm:cxn modelId="{5E0C43D4-42A4-438E-9A5D-CFD93C37C6C4}" type="presParOf" srcId="{DA0BB57E-32D3-40D2-B446-EB29B47033DD}" destId="{B2AB3D52-B6C5-4CA8-A85D-6CDAF752B9E9}" srcOrd="6" destOrd="0" presId="urn:microsoft.com/office/officeart/2005/8/layout/process2"/>
    <dgm:cxn modelId="{82D1B507-A0A7-4E57-9417-CBB7A43BA7FC}" type="presParOf" srcId="{DA0BB57E-32D3-40D2-B446-EB29B47033DD}" destId="{5E38F628-A4F8-4866-834F-FF32644DDC12}" srcOrd="7" destOrd="0" presId="urn:microsoft.com/office/officeart/2005/8/layout/process2"/>
    <dgm:cxn modelId="{A06933AA-1497-4C3C-B913-1B7CD0FE30FF}" type="presParOf" srcId="{5E38F628-A4F8-4866-834F-FF32644DDC12}" destId="{071394F1-022E-4F79-B3A5-4AF1AE9BEAED}" srcOrd="0" destOrd="0" presId="urn:microsoft.com/office/officeart/2005/8/layout/process2"/>
    <dgm:cxn modelId="{1C2C2E58-9222-4F41-82E0-277277A96523}" type="presParOf" srcId="{DA0BB57E-32D3-40D2-B446-EB29B47033DD}" destId="{49668911-67F5-468D-B3FF-00B682BAB2F6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2E126-AF2D-4AD3-9F16-160E6E2E8BD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18355A-DE72-4A7E-BAD5-F868FB727F11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OCENA PRZYTOMNOŚCI</a:t>
          </a:r>
        </a:p>
      </dgm:t>
    </dgm:pt>
    <dgm:pt modelId="{300689C7-3275-4F11-9DDE-A012A6CD505C}" type="parTrans" cxnId="{104B720A-89AE-414B-B86E-0F52BB9E1D0C}">
      <dgm:prSet/>
      <dgm:spPr/>
      <dgm:t>
        <a:bodyPr/>
        <a:lstStyle/>
        <a:p>
          <a:endParaRPr lang="pl-PL"/>
        </a:p>
      </dgm:t>
    </dgm:pt>
    <dgm:pt modelId="{86C794A7-E468-491E-ACC9-F10334725E99}" type="sibTrans" cxnId="{104B720A-89AE-414B-B86E-0F52BB9E1D0C}">
      <dgm:prSet/>
      <dgm:spPr/>
      <dgm:t>
        <a:bodyPr/>
        <a:lstStyle/>
        <a:p>
          <a:endParaRPr lang="pl-PL"/>
        </a:p>
      </dgm:t>
    </dgm:pt>
    <dgm:pt modelId="{48AF6BE2-227B-47F2-B893-C8A15C26E5A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UDROŻNIENIE DRÓG ODDECHOWYCH</a:t>
          </a:r>
        </a:p>
      </dgm:t>
    </dgm:pt>
    <dgm:pt modelId="{A6303B47-C7A9-4D67-927E-C3C973E2989D}" type="parTrans" cxnId="{EF81C892-EFFA-41B7-A103-AA6F30AE4514}">
      <dgm:prSet/>
      <dgm:spPr/>
      <dgm:t>
        <a:bodyPr/>
        <a:lstStyle/>
        <a:p>
          <a:endParaRPr lang="pl-PL"/>
        </a:p>
      </dgm:t>
    </dgm:pt>
    <dgm:pt modelId="{20294E25-5E15-4A92-BC5F-EAD420D7E376}" type="sibTrans" cxnId="{EF81C892-EFFA-41B7-A103-AA6F30AE4514}">
      <dgm:prSet/>
      <dgm:spPr/>
      <dgm:t>
        <a:bodyPr/>
        <a:lstStyle/>
        <a:p>
          <a:endParaRPr lang="pl-PL"/>
        </a:p>
      </dgm:t>
    </dgm:pt>
    <dgm:pt modelId="{60FE0D3C-4A1A-4331-8134-53711D16769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OCENA ODDECHU I OZNAK KRĄŻENIA</a:t>
          </a:r>
        </a:p>
      </dgm:t>
    </dgm:pt>
    <dgm:pt modelId="{9F19566A-2269-4D39-B136-CDF0DCEE7F1A}" type="parTrans" cxnId="{E8A65AB8-C73B-4F9E-96E2-40BC12011837}">
      <dgm:prSet/>
      <dgm:spPr/>
      <dgm:t>
        <a:bodyPr/>
        <a:lstStyle/>
        <a:p>
          <a:endParaRPr lang="pl-PL"/>
        </a:p>
      </dgm:t>
    </dgm:pt>
    <dgm:pt modelId="{7E73A4C3-9174-4570-A60C-F667C50681A0}" type="sibTrans" cxnId="{E8A65AB8-C73B-4F9E-96E2-40BC12011837}">
      <dgm:prSet/>
      <dgm:spPr/>
      <dgm:t>
        <a:bodyPr/>
        <a:lstStyle/>
        <a:p>
          <a:endParaRPr lang="pl-PL"/>
        </a:p>
      </dgm:t>
    </dgm:pt>
    <dgm:pt modelId="{4A63068C-405F-4694-98D2-36314992DB56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15 UCIŚNIĘĆ KLATKI PIERSIOWEJ</a:t>
          </a:r>
        </a:p>
      </dgm:t>
    </dgm:pt>
    <dgm:pt modelId="{01890276-5894-4BB7-8768-EA263934FABC}" type="parTrans" cxnId="{9ABDD888-1187-4DCE-8814-FCCE78B967BB}">
      <dgm:prSet/>
      <dgm:spPr/>
      <dgm:t>
        <a:bodyPr/>
        <a:lstStyle/>
        <a:p>
          <a:endParaRPr lang="pl-PL"/>
        </a:p>
      </dgm:t>
    </dgm:pt>
    <dgm:pt modelId="{CDC5475D-EAD5-48CC-AC95-6AE5CF167426}" type="sibTrans" cxnId="{9ABDD888-1187-4DCE-8814-FCCE78B967BB}">
      <dgm:prSet/>
      <dgm:spPr/>
      <dgm:t>
        <a:bodyPr/>
        <a:lstStyle/>
        <a:p>
          <a:endParaRPr lang="pl-PL"/>
        </a:p>
      </dgm:t>
    </dgm:pt>
    <dgm:pt modelId="{000C8E36-B337-4DEA-ADB8-A5DB2463B03F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2 ODDECHY ZASTĘPCZE</a:t>
          </a:r>
        </a:p>
      </dgm:t>
    </dgm:pt>
    <dgm:pt modelId="{D40156D2-F8A8-40C0-B968-C4E7DC5076FA}" type="parTrans" cxnId="{7169E7DA-C56D-48FA-A577-07E565BC9078}">
      <dgm:prSet/>
      <dgm:spPr/>
      <dgm:t>
        <a:bodyPr/>
        <a:lstStyle/>
        <a:p>
          <a:endParaRPr lang="pl-PL"/>
        </a:p>
      </dgm:t>
    </dgm:pt>
    <dgm:pt modelId="{D8631F8C-0F3E-4B8C-BA80-D7ED13A3DDBE}" type="sibTrans" cxnId="{7169E7DA-C56D-48FA-A577-07E565BC9078}">
      <dgm:prSet/>
      <dgm:spPr/>
      <dgm:t>
        <a:bodyPr/>
        <a:lstStyle/>
        <a:p>
          <a:endParaRPr lang="pl-PL"/>
        </a:p>
      </dgm:t>
    </dgm:pt>
    <dgm:pt modelId="{F2896B7A-101C-4D8F-B6BB-65A015590327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5 ODDECHÓW ZASTĘPCZYCH</a:t>
          </a:r>
        </a:p>
      </dgm:t>
    </dgm:pt>
    <dgm:pt modelId="{34930E27-E838-4A8A-9BDA-936C05D1731C}" type="parTrans" cxnId="{9EE03E3C-709C-473B-ACD9-7A3BD882085D}">
      <dgm:prSet/>
      <dgm:spPr/>
      <dgm:t>
        <a:bodyPr/>
        <a:lstStyle/>
        <a:p>
          <a:endParaRPr lang="pl-PL"/>
        </a:p>
      </dgm:t>
    </dgm:pt>
    <dgm:pt modelId="{9441FC15-BE99-44BC-B1E8-59BB64620D39}" type="sibTrans" cxnId="{9EE03E3C-709C-473B-ACD9-7A3BD882085D}">
      <dgm:prSet/>
      <dgm:spPr/>
      <dgm:t>
        <a:bodyPr/>
        <a:lstStyle/>
        <a:p>
          <a:endParaRPr lang="pl-PL"/>
        </a:p>
      </dgm:t>
    </dgm:pt>
    <dgm:pt modelId="{0F124937-8126-4B4B-A68E-4A23683FC785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1" dirty="0"/>
            <a:t>OCENA OZNAK KRĄŻENIA</a:t>
          </a:r>
        </a:p>
      </dgm:t>
    </dgm:pt>
    <dgm:pt modelId="{F7D19996-BDFF-4E41-976E-C67AE7399A18}" type="parTrans" cxnId="{7B4338FD-87EB-4751-9319-1D46A89AF94E}">
      <dgm:prSet/>
      <dgm:spPr/>
      <dgm:t>
        <a:bodyPr/>
        <a:lstStyle/>
        <a:p>
          <a:endParaRPr lang="pl-PL"/>
        </a:p>
      </dgm:t>
    </dgm:pt>
    <dgm:pt modelId="{01F0BE5A-A62A-4CEB-B08A-EEBD4DBB6177}" type="sibTrans" cxnId="{7B4338FD-87EB-4751-9319-1D46A89AF94E}">
      <dgm:prSet/>
      <dgm:spPr/>
      <dgm:t>
        <a:bodyPr/>
        <a:lstStyle/>
        <a:p>
          <a:endParaRPr lang="pl-PL"/>
        </a:p>
      </dgm:t>
    </dgm:pt>
    <dgm:pt modelId="{DA0BB57E-32D3-40D2-B446-EB29B47033DD}" type="pres">
      <dgm:prSet presAssocID="{CB22E126-AF2D-4AD3-9F16-160E6E2E8BD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EA5A58-EA01-4C84-9B3E-1ED7F17CEB30}" type="pres">
      <dgm:prSet presAssocID="{E418355A-DE72-4A7E-BAD5-F868FB727F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FB32A5-9653-4C40-B3F4-A837ADA9ADB1}" type="pres">
      <dgm:prSet presAssocID="{86C794A7-E468-491E-ACC9-F10334725E99}" presName="sibTrans" presStyleLbl="sibTrans2D1" presStyleIdx="0" presStyleCnt="6"/>
      <dgm:spPr/>
      <dgm:t>
        <a:bodyPr/>
        <a:lstStyle/>
        <a:p>
          <a:endParaRPr lang="pl-PL"/>
        </a:p>
      </dgm:t>
    </dgm:pt>
    <dgm:pt modelId="{580C1E94-74FB-40A9-8945-2F9DAD931E4C}" type="pres">
      <dgm:prSet presAssocID="{86C794A7-E468-491E-ACC9-F10334725E99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948FB62B-5995-45D7-B3CC-AC83F5E4DBB6}" type="pres">
      <dgm:prSet presAssocID="{48AF6BE2-227B-47F2-B893-C8A15C26E5A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FC65CA-62F1-4820-83F4-C47CB20E1509}" type="pres">
      <dgm:prSet presAssocID="{20294E25-5E15-4A92-BC5F-EAD420D7E376}" presName="sibTrans" presStyleLbl="sibTrans2D1" presStyleIdx="1" presStyleCnt="6"/>
      <dgm:spPr/>
      <dgm:t>
        <a:bodyPr/>
        <a:lstStyle/>
        <a:p>
          <a:endParaRPr lang="pl-PL"/>
        </a:p>
      </dgm:t>
    </dgm:pt>
    <dgm:pt modelId="{514EAAE9-5243-4C39-943E-F97C517066C0}" type="pres">
      <dgm:prSet presAssocID="{20294E25-5E15-4A92-BC5F-EAD420D7E376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9D4E9FDA-0364-423D-8F32-951EB0609680}" type="pres">
      <dgm:prSet presAssocID="{60FE0D3C-4A1A-4331-8134-53711D16769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1459BE-9B4F-4862-9AF0-98254D341B3C}" type="pres">
      <dgm:prSet presAssocID="{7E73A4C3-9174-4570-A60C-F667C50681A0}" presName="sibTrans" presStyleLbl="sibTrans2D1" presStyleIdx="2" presStyleCnt="6"/>
      <dgm:spPr/>
      <dgm:t>
        <a:bodyPr/>
        <a:lstStyle/>
        <a:p>
          <a:endParaRPr lang="pl-PL"/>
        </a:p>
      </dgm:t>
    </dgm:pt>
    <dgm:pt modelId="{6E67A95B-3A0D-4A98-830D-4BEBF3FFDBC8}" type="pres">
      <dgm:prSet presAssocID="{7E73A4C3-9174-4570-A60C-F667C50681A0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B3B2E653-03D5-4F5C-8CA8-2EDCB0A9ADAA}" type="pres">
      <dgm:prSet presAssocID="{F2896B7A-101C-4D8F-B6BB-65A01559032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2CBBF0-17A9-4007-9493-A5AEC05CB43D}" type="pres">
      <dgm:prSet presAssocID="{9441FC15-BE99-44BC-B1E8-59BB64620D39}" presName="sibTrans" presStyleLbl="sibTrans2D1" presStyleIdx="3" presStyleCnt="6"/>
      <dgm:spPr/>
      <dgm:t>
        <a:bodyPr/>
        <a:lstStyle/>
        <a:p>
          <a:endParaRPr lang="pl-PL"/>
        </a:p>
      </dgm:t>
    </dgm:pt>
    <dgm:pt modelId="{7FFEAE46-5150-4C72-9326-C3C33EF90C5A}" type="pres">
      <dgm:prSet presAssocID="{9441FC15-BE99-44BC-B1E8-59BB64620D39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ADBBE7ED-3F93-4F40-A99A-19811E440F73}" type="pres">
      <dgm:prSet presAssocID="{0F124937-8126-4B4B-A68E-4A23683FC78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1F930C-D12A-47C4-A11D-2CD7130D15A9}" type="pres">
      <dgm:prSet presAssocID="{01F0BE5A-A62A-4CEB-B08A-EEBD4DBB6177}" presName="sibTrans" presStyleLbl="sibTrans2D1" presStyleIdx="4" presStyleCnt="6"/>
      <dgm:spPr/>
      <dgm:t>
        <a:bodyPr/>
        <a:lstStyle/>
        <a:p>
          <a:endParaRPr lang="pl-PL"/>
        </a:p>
      </dgm:t>
    </dgm:pt>
    <dgm:pt modelId="{2686B842-FA06-4296-8C3E-9BE5B1649DD3}" type="pres">
      <dgm:prSet presAssocID="{01F0BE5A-A62A-4CEB-B08A-EEBD4DBB6177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B2AB3D52-B6C5-4CA8-A85D-6CDAF752B9E9}" type="pres">
      <dgm:prSet presAssocID="{4A63068C-405F-4694-98D2-36314992DB5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38F628-A4F8-4866-834F-FF32644DDC12}" type="pres">
      <dgm:prSet presAssocID="{CDC5475D-EAD5-48CC-AC95-6AE5CF167426}" presName="sibTrans" presStyleLbl="sibTrans2D1" presStyleIdx="5" presStyleCnt="6" custLinFactX="-40399" custLinFactNeighborX="-100000" custLinFactNeighborY="4266"/>
      <dgm:spPr/>
      <dgm:t>
        <a:bodyPr/>
        <a:lstStyle/>
        <a:p>
          <a:endParaRPr lang="pl-PL"/>
        </a:p>
      </dgm:t>
    </dgm:pt>
    <dgm:pt modelId="{071394F1-022E-4F79-B3A5-4AF1AE9BEAED}" type="pres">
      <dgm:prSet presAssocID="{CDC5475D-EAD5-48CC-AC95-6AE5CF167426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49668911-67F5-468D-B3FF-00B682BAB2F6}" type="pres">
      <dgm:prSet presAssocID="{000C8E36-B337-4DEA-ADB8-A5DB2463B03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52C572-42F4-40E7-8DC9-2A2A6A555C4C}" type="presOf" srcId="{4A63068C-405F-4694-98D2-36314992DB56}" destId="{B2AB3D52-B6C5-4CA8-A85D-6CDAF752B9E9}" srcOrd="0" destOrd="0" presId="urn:microsoft.com/office/officeart/2005/8/layout/process2"/>
    <dgm:cxn modelId="{9ABDD888-1187-4DCE-8814-FCCE78B967BB}" srcId="{CB22E126-AF2D-4AD3-9F16-160E6E2E8BD8}" destId="{4A63068C-405F-4694-98D2-36314992DB56}" srcOrd="5" destOrd="0" parTransId="{01890276-5894-4BB7-8768-EA263934FABC}" sibTransId="{CDC5475D-EAD5-48CC-AC95-6AE5CF167426}"/>
    <dgm:cxn modelId="{7B4338FD-87EB-4751-9319-1D46A89AF94E}" srcId="{CB22E126-AF2D-4AD3-9F16-160E6E2E8BD8}" destId="{0F124937-8126-4B4B-A68E-4A23683FC785}" srcOrd="4" destOrd="0" parTransId="{F7D19996-BDFF-4E41-976E-C67AE7399A18}" sibTransId="{01F0BE5A-A62A-4CEB-B08A-EEBD4DBB6177}"/>
    <dgm:cxn modelId="{EF81C892-EFFA-41B7-A103-AA6F30AE4514}" srcId="{CB22E126-AF2D-4AD3-9F16-160E6E2E8BD8}" destId="{48AF6BE2-227B-47F2-B893-C8A15C26E5AC}" srcOrd="1" destOrd="0" parTransId="{A6303B47-C7A9-4D67-927E-C3C973E2989D}" sibTransId="{20294E25-5E15-4A92-BC5F-EAD420D7E376}"/>
    <dgm:cxn modelId="{7169E7DA-C56D-48FA-A577-07E565BC9078}" srcId="{CB22E126-AF2D-4AD3-9F16-160E6E2E8BD8}" destId="{000C8E36-B337-4DEA-ADB8-A5DB2463B03F}" srcOrd="6" destOrd="0" parTransId="{D40156D2-F8A8-40C0-B968-C4E7DC5076FA}" sibTransId="{D8631F8C-0F3E-4B8C-BA80-D7ED13A3DDBE}"/>
    <dgm:cxn modelId="{B8370D64-7320-4256-AB26-E4E8FE922219}" type="presOf" srcId="{7E73A4C3-9174-4570-A60C-F667C50681A0}" destId="{031459BE-9B4F-4862-9AF0-98254D341B3C}" srcOrd="0" destOrd="0" presId="urn:microsoft.com/office/officeart/2005/8/layout/process2"/>
    <dgm:cxn modelId="{426F8E77-4EFE-4D91-87B1-396B159A7A2A}" type="presOf" srcId="{01F0BE5A-A62A-4CEB-B08A-EEBD4DBB6177}" destId="{011F930C-D12A-47C4-A11D-2CD7130D15A9}" srcOrd="0" destOrd="0" presId="urn:microsoft.com/office/officeart/2005/8/layout/process2"/>
    <dgm:cxn modelId="{57913116-073D-4DFC-9FAF-DE1D72156310}" type="presOf" srcId="{48AF6BE2-227B-47F2-B893-C8A15C26E5AC}" destId="{948FB62B-5995-45D7-B3CC-AC83F5E4DBB6}" srcOrd="0" destOrd="0" presId="urn:microsoft.com/office/officeart/2005/8/layout/process2"/>
    <dgm:cxn modelId="{9EE03E3C-709C-473B-ACD9-7A3BD882085D}" srcId="{CB22E126-AF2D-4AD3-9F16-160E6E2E8BD8}" destId="{F2896B7A-101C-4D8F-B6BB-65A015590327}" srcOrd="3" destOrd="0" parTransId="{34930E27-E838-4A8A-9BDA-936C05D1731C}" sibTransId="{9441FC15-BE99-44BC-B1E8-59BB64620D39}"/>
    <dgm:cxn modelId="{54CB5EE7-F1CD-453C-9B81-6C92AA8CC2DB}" type="presOf" srcId="{01F0BE5A-A62A-4CEB-B08A-EEBD4DBB6177}" destId="{2686B842-FA06-4296-8C3E-9BE5B1649DD3}" srcOrd="1" destOrd="0" presId="urn:microsoft.com/office/officeart/2005/8/layout/process2"/>
    <dgm:cxn modelId="{D6D279C7-4803-4D1B-A92D-E81C9F86CC9C}" type="presOf" srcId="{20294E25-5E15-4A92-BC5F-EAD420D7E376}" destId="{52FC65CA-62F1-4820-83F4-C47CB20E1509}" srcOrd="0" destOrd="0" presId="urn:microsoft.com/office/officeart/2005/8/layout/process2"/>
    <dgm:cxn modelId="{32109B8E-9205-4F48-BEBC-DAD900DDFE68}" type="presOf" srcId="{CDC5475D-EAD5-48CC-AC95-6AE5CF167426}" destId="{071394F1-022E-4F79-B3A5-4AF1AE9BEAED}" srcOrd="1" destOrd="0" presId="urn:microsoft.com/office/officeart/2005/8/layout/process2"/>
    <dgm:cxn modelId="{E8A65AB8-C73B-4F9E-96E2-40BC12011837}" srcId="{CB22E126-AF2D-4AD3-9F16-160E6E2E8BD8}" destId="{60FE0D3C-4A1A-4331-8134-53711D16769C}" srcOrd="2" destOrd="0" parTransId="{9F19566A-2269-4D39-B136-CDF0DCEE7F1A}" sibTransId="{7E73A4C3-9174-4570-A60C-F667C50681A0}"/>
    <dgm:cxn modelId="{104B720A-89AE-414B-B86E-0F52BB9E1D0C}" srcId="{CB22E126-AF2D-4AD3-9F16-160E6E2E8BD8}" destId="{E418355A-DE72-4A7E-BAD5-F868FB727F11}" srcOrd="0" destOrd="0" parTransId="{300689C7-3275-4F11-9DDE-A012A6CD505C}" sibTransId="{86C794A7-E468-491E-ACC9-F10334725E99}"/>
    <dgm:cxn modelId="{C465A5A0-A55E-4880-8783-40710DBFF69F}" type="presOf" srcId="{9441FC15-BE99-44BC-B1E8-59BB64620D39}" destId="{AE2CBBF0-17A9-4007-9493-A5AEC05CB43D}" srcOrd="0" destOrd="0" presId="urn:microsoft.com/office/officeart/2005/8/layout/process2"/>
    <dgm:cxn modelId="{1BE36F18-EE8C-47F8-A11F-0020702EC6E8}" type="presOf" srcId="{0F124937-8126-4B4B-A68E-4A23683FC785}" destId="{ADBBE7ED-3F93-4F40-A99A-19811E440F73}" srcOrd="0" destOrd="0" presId="urn:microsoft.com/office/officeart/2005/8/layout/process2"/>
    <dgm:cxn modelId="{E3CFE141-99ED-4DCE-B3E5-410CF5E9957D}" type="presOf" srcId="{60FE0D3C-4A1A-4331-8134-53711D16769C}" destId="{9D4E9FDA-0364-423D-8F32-951EB0609680}" srcOrd="0" destOrd="0" presId="urn:microsoft.com/office/officeart/2005/8/layout/process2"/>
    <dgm:cxn modelId="{9131682A-9142-4947-93FB-9BCB8ADC0ED1}" type="presOf" srcId="{86C794A7-E468-491E-ACC9-F10334725E99}" destId="{580C1E94-74FB-40A9-8945-2F9DAD931E4C}" srcOrd="1" destOrd="0" presId="urn:microsoft.com/office/officeart/2005/8/layout/process2"/>
    <dgm:cxn modelId="{B92B1D08-8A9B-43BA-B5DF-94AC642B725A}" type="presOf" srcId="{E418355A-DE72-4A7E-BAD5-F868FB727F11}" destId="{F8EA5A58-EA01-4C84-9B3E-1ED7F17CEB30}" srcOrd="0" destOrd="0" presId="urn:microsoft.com/office/officeart/2005/8/layout/process2"/>
    <dgm:cxn modelId="{BCE3D5CC-E725-40D7-BDFA-F43EB9388429}" type="presOf" srcId="{9441FC15-BE99-44BC-B1E8-59BB64620D39}" destId="{7FFEAE46-5150-4C72-9326-C3C33EF90C5A}" srcOrd="1" destOrd="0" presId="urn:microsoft.com/office/officeart/2005/8/layout/process2"/>
    <dgm:cxn modelId="{DF745E83-8682-49D6-8EDF-2A418B9D7AEA}" type="presOf" srcId="{000C8E36-B337-4DEA-ADB8-A5DB2463B03F}" destId="{49668911-67F5-468D-B3FF-00B682BAB2F6}" srcOrd="0" destOrd="0" presId="urn:microsoft.com/office/officeart/2005/8/layout/process2"/>
    <dgm:cxn modelId="{ABAD3ED3-0A54-4FFB-AEA9-B0C547E638F6}" type="presOf" srcId="{7E73A4C3-9174-4570-A60C-F667C50681A0}" destId="{6E67A95B-3A0D-4A98-830D-4BEBF3FFDBC8}" srcOrd="1" destOrd="0" presId="urn:microsoft.com/office/officeart/2005/8/layout/process2"/>
    <dgm:cxn modelId="{A19A5B8B-4C0A-4189-A5ED-F73405C1937F}" type="presOf" srcId="{86C794A7-E468-491E-ACC9-F10334725E99}" destId="{13FB32A5-9653-4C40-B3F4-A837ADA9ADB1}" srcOrd="0" destOrd="0" presId="urn:microsoft.com/office/officeart/2005/8/layout/process2"/>
    <dgm:cxn modelId="{DFD88743-12CC-4ABC-B5AD-BA5A32C11200}" type="presOf" srcId="{F2896B7A-101C-4D8F-B6BB-65A015590327}" destId="{B3B2E653-03D5-4F5C-8CA8-2EDCB0A9ADAA}" srcOrd="0" destOrd="0" presId="urn:microsoft.com/office/officeart/2005/8/layout/process2"/>
    <dgm:cxn modelId="{CFAC188D-97B4-4032-9142-1FAE2EC209B3}" type="presOf" srcId="{CB22E126-AF2D-4AD3-9F16-160E6E2E8BD8}" destId="{DA0BB57E-32D3-40D2-B446-EB29B47033DD}" srcOrd="0" destOrd="0" presId="urn:microsoft.com/office/officeart/2005/8/layout/process2"/>
    <dgm:cxn modelId="{99BB7921-8E70-41C1-8D02-065A0422D461}" type="presOf" srcId="{CDC5475D-EAD5-48CC-AC95-6AE5CF167426}" destId="{5E38F628-A4F8-4866-834F-FF32644DDC12}" srcOrd="0" destOrd="0" presId="urn:microsoft.com/office/officeart/2005/8/layout/process2"/>
    <dgm:cxn modelId="{C3FAE379-4F40-4180-8996-80040070B867}" type="presOf" srcId="{20294E25-5E15-4A92-BC5F-EAD420D7E376}" destId="{514EAAE9-5243-4C39-943E-F97C517066C0}" srcOrd="1" destOrd="0" presId="urn:microsoft.com/office/officeart/2005/8/layout/process2"/>
    <dgm:cxn modelId="{D32102A7-F032-4FFB-980E-433C2CFF6D22}" type="presParOf" srcId="{DA0BB57E-32D3-40D2-B446-EB29B47033DD}" destId="{F8EA5A58-EA01-4C84-9B3E-1ED7F17CEB30}" srcOrd="0" destOrd="0" presId="urn:microsoft.com/office/officeart/2005/8/layout/process2"/>
    <dgm:cxn modelId="{F2968812-1533-4EDD-B847-268123322421}" type="presParOf" srcId="{DA0BB57E-32D3-40D2-B446-EB29B47033DD}" destId="{13FB32A5-9653-4C40-B3F4-A837ADA9ADB1}" srcOrd="1" destOrd="0" presId="urn:microsoft.com/office/officeart/2005/8/layout/process2"/>
    <dgm:cxn modelId="{B3E7A3FF-D94C-45E6-AA3B-8755720DA8B2}" type="presParOf" srcId="{13FB32A5-9653-4C40-B3F4-A837ADA9ADB1}" destId="{580C1E94-74FB-40A9-8945-2F9DAD931E4C}" srcOrd="0" destOrd="0" presId="urn:microsoft.com/office/officeart/2005/8/layout/process2"/>
    <dgm:cxn modelId="{530826A9-97AC-48A5-8679-890725F86FB8}" type="presParOf" srcId="{DA0BB57E-32D3-40D2-B446-EB29B47033DD}" destId="{948FB62B-5995-45D7-B3CC-AC83F5E4DBB6}" srcOrd="2" destOrd="0" presId="urn:microsoft.com/office/officeart/2005/8/layout/process2"/>
    <dgm:cxn modelId="{0CF069A0-12DC-4D8D-87BF-836992B8D4A7}" type="presParOf" srcId="{DA0BB57E-32D3-40D2-B446-EB29B47033DD}" destId="{52FC65CA-62F1-4820-83F4-C47CB20E1509}" srcOrd="3" destOrd="0" presId="urn:microsoft.com/office/officeart/2005/8/layout/process2"/>
    <dgm:cxn modelId="{2CEB87DA-4D93-4176-B288-A71C5EB8E123}" type="presParOf" srcId="{52FC65CA-62F1-4820-83F4-C47CB20E1509}" destId="{514EAAE9-5243-4C39-943E-F97C517066C0}" srcOrd="0" destOrd="0" presId="urn:microsoft.com/office/officeart/2005/8/layout/process2"/>
    <dgm:cxn modelId="{B96E9EFB-327F-47D5-B7E7-6AA50B84B001}" type="presParOf" srcId="{DA0BB57E-32D3-40D2-B446-EB29B47033DD}" destId="{9D4E9FDA-0364-423D-8F32-951EB0609680}" srcOrd="4" destOrd="0" presId="urn:microsoft.com/office/officeart/2005/8/layout/process2"/>
    <dgm:cxn modelId="{9D88E723-31AF-4C87-A725-E73A12C653EC}" type="presParOf" srcId="{DA0BB57E-32D3-40D2-B446-EB29B47033DD}" destId="{031459BE-9B4F-4862-9AF0-98254D341B3C}" srcOrd="5" destOrd="0" presId="urn:microsoft.com/office/officeart/2005/8/layout/process2"/>
    <dgm:cxn modelId="{E017AD50-616C-43B0-B275-A1627AEBA682}" type="presParOf" srcId="{031459BE-9B4F-4862-9AF0-98254D341B3C}" destId="{6E67A95B-3A0D-4A98-830D-4BEBF3FFDBC8}" srcOrd="0" destOrd="0" presId="urn:microsoft.com/office/officeart/2005/8/layout/process2"/>
    <dgm:cxn modelId="{41ED721B-1825-4E7F-B3AC-5D34BED7F522}" type="presParOf" srcId="{DA0BB57E-32D3-40D2-B446-EB29B47033DD}" destId="{B3B2E653-03D5-4F5C-8CA8-2EDCB0A9ADAA}" srcOrd="6" destOrd="0" presId="urn:microsoft.com/office/officeart/2005/8/layout/process2"/>
    <dgm:cxn modelId="{D56CC307-BD4C-4CFE-887D-5105427DF73D}" type="presParOf" srcId="{DA0BB57E-32D3-40D2-B446-EB29B47033DD}" destId="{AE2CBBF0-17A9-4007-9493-A5AEC05CB43D}" srcOrd="7" destOrd="0" presId="urn:microsoft.com/office/officeart/2005/8/layout/process2"/>
    <dgm:cxn modelId="{3EEECE88-C6AA-4368-A207-101C7C99B702}" type="presParOf" srcId="{AE2CBBF0-17A9-4007-9493-A5AEC05CB43D}" destId="{7FFEAE46-5150-4C72-9326-C3C33EF90C5A}" srcOrd="0" destOrd="0" presId="urn:microsoft.com/office/officeart/2005/8/layout/process2"/>
    <dgm:cxn modelId="{7248A27D-6202-4F64-ABFB-5222CAC06BEE}" type="presParOf" srcId="{DA0BB57E-32D3-40D2-B446-EB29B47033DD}" destId="{ADBBE7ED-3F93-4F40-A99A-19811E440F73}" srcOrd="8" destOrd="0" presId="urn:microsoft.com/office/officeart/2005/8/layout/process2"/>
    <dgm:cxn modelId="{91ED93E6-A9D7-49E7-B248-B19C9A2B7044}" type="presParOf" srcId="{DA0BB57E-32D3-40D2-B446-EB29B47033DD}" destId="{011F930C-D12A-47C4-A11D-2CD7130D15A9}" srcOrd="9" destOrd="0" presId="urn:microsoft.com/office/officeart/2005/8/layout/process2"/>
    <dgm:cxn modelId="{FD60A45E-E772-4AFB-896C-33945CE478C0}" type="presParOf" srcId="{011F930C-D12A-47C4-A11D-2CD7130D15A9}" destId="{2686B842-FA06-4296-8C3E-9BE5B1649DD3}" srcOrd="0" destOrd="0" presId="urn:microsoft.com/office/officeart/2005/8/layout/process2"/>
    <dgm:cxn modelId="{AE8220FE-80A0-4473-B189-DBE173276283}" type="presParOf" srcId="{DA0BB57E-32D3-40D2-B446-EB29B47033DD}" destId="{B2AB3D52-B6C5-4CA8-A85D-6CDAF752B9E9}" srcOrd="10" destOrd="0" presId="urn:microsoft.com/office/officeart/2005/8/layout/process2"/>
    <dgm:cxn modelId="{60C169B2-EF33-40B5-A474-368BE1D26CBC}" type="presParOf" srcId="{DA0BB57E-32D3-40D2-B446-EB29B47033DD}" destId="{5E38F628-A4F8-4866-834F-FF32644DDC12}" srcOrd="11" destOrd="0" presId="urn:microsoft.com/office/officeart/2005/8/layout/process2"/>
    <dgm:cxn modelId="{BC78F774-E847-4BB9-9A99-97280722C193}" type="presParOf" srcId="{5E38F628-A4F8-4866-834F-FF32644DDC12}" destId="{071394F1-022E-4F79-B3A5-4AF1AE9BEAED}" srcOrd="0" destOrd="0" presId="urn:microsoft.com/office/officeart/2005/8/layout/process2"/>
    <dgm:cxn modelId="{4751C4F4-1506-4A7B-AD3E-CF2608E6AD17}" type="presParOf" srcId="{DA0BB57E-32D3-40D2-B446-EB29B47033DD}" destId="{49668911-67F5-468D-B3FF-00B682BAB2F6}" srcOrd="1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4AE2A-F91F-4149-A913-07F30E5C39BF}" type="datetimeFigureOut">
              <a:rPr lang="pl-PL" smtClean="0"/>
              <a:pPr/>
              <a:t>2022-02-08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F2735-AB76-4E9B-ACF7-A9E3BE7E6E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53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BLS</a:t>
            </a:r>
            <a:r>
              <a:rPr lang="pl-PL" baseline="0" dirty="0"/>
              <a:t> zwiększa 2 – 3-krotnie szanse na powodzenie resuscytacji</a:t>
            </a:r>
          </a:p>
          <a:p>
            <a:pPr rtl="0"/>
            <a:r>
              <a:rPr lang="pl-PL" dirty="0"/>
              <a:t>Defibrylacja – najistotniejsze ogniwo.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RKO w połączeniu z defibrylacją w czasie 3–5 minut od utraty przytomności może skutkować przeżywalnością nawet do 49–75%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30DDE-69C6-435C-A370-27529576333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30DDE-69C6-435C-A370-275295763335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F2735-AB76-4E9B-ACF7-A9E3BE7E6E03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30DDE-69C6-435C-A370-275295763335}" type="slidenum">
              <a:rPr lang="pl-PL" smtClean="0"/>
              <a:pPr/>
              <a:t>16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30DDE-69C6-435C-A370-275295763335}" type="slidenum">
              <a:rPr lang="pl-PL" smtClean="0"/>
              <a:pPr/>
              <a:t>19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30DDE-69C6-435C-A370-275295763335}" type="slidenum">
              <a:rPr lang="pl-PL" smtClean="0"/>
              <a:pPr/>
              <a:t>20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30DDE-69C6-435C-A370-275295763335}" type="slidenum">
              <a:rPr lang="pl-PL" smtClean="0"/>
              <a:pPr/>
              <a:t>21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2022-02-08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.png"/><Relationship Id="rId4" Type="http://schemas.openxmlformats.org/officeDocument/2006/relationships/diagramData" Target="../diagrams/data2.xml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ac4593b209ccb294566ae20206091b4d717b9707.png"/>
          <p:cNvPicPr>
            <a:picLocks noChangeAspect="1"/>
          </p:cNvPicPr>
          <p:nvPr/>
        </p:nvPicPr>
        <p:blipFill>
          <a:blip r:embed="rId2" cstate="print"/>
          <a:srcRect t="21317" b="28702"/>
          <a:stretch>
            <a:fillRect/>
          </a:stretch>
        </p:blipFill>
        <p:spPr>
          <a:xfrm>
            <a:off x="48889" y="0"/>
            <a:ext cx="2904188" cy="136410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527539" y="2955371"/>
            <a:ext cx="10199077" cy="1360248"/>
          </a:xfrm>
        </p:spPr>
        <p:txBody>
          <a:bodyPr>
            <a:normAutofit fontScale="90000"/>
          </a:bodyPr>
          <a:lstStyle/>
          <a:p>
            <a:r>
              <a:rPr lang="pl-PL" sz="3300" b="1" dirty="0"/>
              <a:t>RESUSCYTACJA KRĄŻENIOWO – ODDECHOWA</a:t>
            </a:r>
            <a:br>
              <a:rPr lang="pl-PL" sz="3300" b="1" dirty="0"/>
            </a:br>
            <a:r>
              <a:rPr lang="pl-PL" sz="3300" b="1" dirty="0"/>
              <a:t>DLA PERSONELU MEDYCZNEGO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sz="3600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4725144"/>
            <a:ext cx="7200800" cy="2132856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Opracowanie: 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mgr Aleksandra </a:t>
            </a:r>
            <a:r>
              <a:rPr lang="pl-PL" sz="2400" dirty="0" err="1">
                <a:solidFill>
                  <a:schemeClr val="tx1"/>
                </a:solidFill>
              </a:rPr>
              <a:t>Wielik</a:t>
            </a:r>
            <a:r>
              <a:rPr lang="pl-PL" sz="2400" dirty="0">
                <a:solidFill>
                  <a:schemeClr val="tx1"/>
                </a:solidFill>
              </a:rPr>
              <a:t> – Nowak</a:t>
            </a:r>
          </a:p>
          <a:p>
            <a:r>
              <a:rPr lang="pl-PL" sz="2400" dirty="0">
                <a:solidFill>
                  <a:schemeClr val="tx1"/>
                </a:solidFill>
              </a:rPr>
              <a:t>Dariusz Nowak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9800_14641_5.jpg"/>
          <p:cNvPicPr>
            <a:picLocks noChangeAspect="1"/>
          </p:cNvPicPr>
          <p:nvPr/>
        </p:nvPicPr>
        <p:blipFill>
          <a:blip r:embed="rId2" cstate="print"/>
          <a:srcRect r="8492" b="14949"/>
          <a:stretch>
            <a:fillRect/>
          </a:stretch>
        </p:blipFill>
        <p:spPr>
          <a:xfrm>
            <a:off x="5943413" y="4354197"/>
            <a:ext cx="3016831" cy="22431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2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C – KRĄŻENIE</a:t>
            </a:r>
          </a:p>
          <a:p>
            <a:pPr algn="ctr">
              <a:buNone/>
            </a:pPr>
            <a:r>
              <a:rPr lang="pl-PL" b="1" dirty="0"/>
              <a:t>OZNAKI ZACHOWANEGO KRĄŻENIA:</a:t>
            </a:r>
          </a:p>
          <a:p>
            <a:pPr algn="ctr">
              <a:buNone/>
            </a:pPr>
            <a:endParaRPr lang="pl-PL" sz="1400" b="1" dirty="0"/>
          </a:p>
          <a:p>
            <a:r>
              <a:rPr lang="pl-PL" sz="2400" dirty="0"/>
              <a:t>PRAWIDŁOWE ZABARWIENIE SKÓRY</a:t>
            </a:r>
          </a:p>
          <a:p>
            <a:r>
              <a:rPr lang="pl-PL" sz="2400" dirty="0"/>
              <a:t>RUCH, NAPIĘCIE MIĘSNIOWE</a:t>
            </a:r>
          </a:p>
          <a:p>
            <a:r>
              <a:rPr lang="pl-PL" sz="2400" dirty="0"/>
              <a:t>ODRUCHY OBRONNE, REAKCJA NA BÓL</a:t>
            </a:r>
          </a:p>
          <a:p>
            <a:r>
              <a:rPr lang="pl-PL" sz="2400" dirty="0"/>
              <a:t>ODDECH, KASZEL</a:t>
            </a:r>
          </a:p>
          <a:p>
            <a:r>
              <a:rPr lang="pl-PL" sz="2400" dirty="0"/>
              <a:t>OBECNOŚĆ TĘTNA</a:t>
            </a:r>
          </a:p>
          <a:p>
            <a:endParaRPr lang="pl-PL" sz="2800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</p:txBody>
      </p:sp>
      <p:pic>
        <p:nvPicPr>
          <p:cNvPr id="9" name="Obraz 8" descr="ac4593b209ccb294566ae20206091b4d717b9707.png"/>
          <p:cNvPicPr>
            <a:picLocks noChangeAspect="1"/>
          </p:cNvPicPr>
          <p:nvPr/>
        </p:nvPicPr>
        <p:blipFill>
          <a:blip r:embed="rId4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2" name="Symbol zastępczy zawartości 9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NAGŁE ZATRZYMANIE KRĄŻENIA </a:t>
            </a:r>
            <a:br>
              <a:rPr lang="pl-PL" b="1" dirty="0"/>
            </a:br>
            <a:r>
              <a:rPr lang="pl-PL" b="1" dirty="0"/>
              <a:t>LUB POGORSZENIE STANU PACJENTA</a:t>
            </a:r>
          </a:p>
          <a:p>
            <a:pPr algn="ctr">
              <a:buNone/>
            </a:pPr>
            <a:endParaRPr lang="pl-PL" sz="3600" b="1" dirty="0"/>
          </a:p>
          <a:p>
            <a:pPr algn="ctr">
              <a:buNone/>
            </a:pPr>
            <a:r>
              <a:rPr lang="pl-PL" b="1" dirty="0"/>
              <a:t>WEZWIJ ZESPÓŁ INTERWENCYJNY - 555</a:t>
            </a:r>
          </a:p>
        </p:txBody>
      </p:sp>
      <p:pic>
        <p:nvPicPr>
          <p:cNvPr id="14" name="Obraz 13" descr="cell-phone-clip-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2686" y="4188000"/>
            <a:ext cx="2053647" cy="2409352"/>
          </a:xfrm>
          <a:prstGeom prst="rect">
            <a:avLst/>
          </a:prstGeom>
        </p:spPr>
      </p:pic>
      <p:pic>
        <p:nvPicPr>
          <p:cNvPr id="10" name="Obraz 9" descr="ac4593b209ccb294566ae20206091b4d717b9707.png"/>
          <p:cNvPicPr>
            <a:picLocks noChangeAspect="1"/>
          </p:cNvPicPr>
          <p:nvPr/>
        </p:nvPicPr>
        <p:blipFill>
          <a:blip r:embed="rId4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2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</p:txBody>
      </p:sp>
      <p:sp>
        <p:nvSpPr>
          <p:cNvPr id="9" name="Symbol zastępczy zawartości 9"/>
          <p:cNvSpPr txBox="1">
            <a:spLocks/>
          </p:cNvSpPr>
          <p:nvPr/>
        </p:nvSpPr>
        <p:spPr>
          <a:xfrm>
            <a:off x="323528" y="16002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UCISKANIE KLATKI PIERSIOWEJ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/>
              <a:t>ZAPEWNIJ TWARDE PODŁOŻE</a:t>
            </a:r>
            <a:endParaRPr lang="pl-PL" sz="2400" noProof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UŁÓŻ RĘCE NA ŚRODKU KLATKI PIERSIOWEJ PACJENTA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GŁĘBOKOŚĆ UCISKU OK. </a:t>
            </a:r>
            <a:r>
              <a:rPr lang="pl-PL" sz="2400" dirty="0"/>
              <a:t>5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6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TEMPO: OK. 100 - 120/MIN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noProof="0" dirty="0"/>
              <a:t>NIE ODRYWAJ RĄK OD KLATKI PIERSIOWEJ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UNIKAJ PRZERW W UCISKANIU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lang="pl-PL" sz="2400" dirty="0"/>
              <a:t>PRZERWA NA WENTYLACJĘ  MAX. DO 10 SEKUND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/>
              <a:t>STOSUNEK UCIŚNIĘĆ DO WDECHÓW: 30:2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 descr="ac4593b209ccb294566ae20206091b4d717b9707.png"/>
          <p:cNvPicPr>
            <a:picLocks noChangeAspect="1"/>
          </p:cNvPicPr>
          <p:nvPr/>
        </p:nvPicPr>
        <p:blipFill>
          <a:blip r:embed="rId3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2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</p:txBody>
      </p:sp>
      <p:pic>
        <p:nvPicPr>
          <p:cNvPr id="10" name="Obraz 9" descr="ac4593b209ccb294566ae20206091b4d717b9707.png"/>
          <p:cNvPicPr>
            <a:picLocks noChangeAspect="1"/>
          </p:cNvPicPr>
          <p:nvPr/>
        </p:nvPicPr>
        <p:blipFill>
          <a:blip r:embed="rId3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pic>
        <p:nvPicPr>
          <p:cNvPr id="8" name="Obraz 7" descr="IMG_6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211" y="1539937"/>
            <a:ext cx="3889948" cy="4298286"/>
          </a:xfrm>
          <a:prstGeom prst="rect">
            <a:avLst/>
          </a:prstGeom>
        </p:spPr>
      </p:pic>
      <p:pic>
        <p:nvPicPr>
          <p:cNvPr id="11" name="Obraz 10" descr="IMG_6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5278" y="1524948"/>
            <a:ext cx="3891600" cy="4282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ac4593b209ccb294566ae20206091b4d717b9707.png"/>
          <p:cNvPicPr>
            <a:picLocks noChangeAspect="1"/>
          </p:cNvPicPr>
          <p:nvPr/>
        </p:nvPicPr>
        <p:blipFill>
          <a:blip r:embed="rId2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2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</p:txBody>
      </p:sp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323528" y="1752600"/>
            <a:ext cx="86493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WENTYLACJA ZASTĘPCZA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/>
              <a:t>UŻYJ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WORKA SAMOROZPRĘŻALNEGO –</a:t>
            </a:r>
            <a:r>
              <a:rPr kumimoji="0" lang="pl-PL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JEŻELI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400" baseline="0" dirty="0"/>
              <a:t>	TO MOŻLIWE PODŁĄCZ ŹRÓDŁO TLENU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UDROŻNIJ DROGI ODDECHOWE PACJENTA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2400" dirty="0"/>
              <a:t>	ZAPEWNIJ SZCZELNE PRZYLEGANIE MASKI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CZAS WDECHU: OK. 1 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/>
              <a:t>OBSERWUJ RUCH KLATKI PIERSIOWEJ – GDY WENTYLACJA NIESKUTECZNA: SKORYGUJ POZYCJĘ GŁOWY/PRZYLEGANIE MASKI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WYKONAJ 2 WDECHY – NASTĘPNIE UCISKAJ KLATKĘ PIERSIOWĄ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Obraz 16" descr="E405010Bag valve ma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5765" y="2432936"/>
            <a:ext cx="2277147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2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endParaRPr lang="pl-PL" sz="2800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  <a:p>
            <a:pPr algn="ctr">
              <a:buNone/>
            </a:pPr>
            <a:endParaRPr lang="pl-PL" sz="2800" b="1" dirty="0"/>
          </a:p>
        </p:txBody>
      </p:sp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Obraz 9" descr="imagesBV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717" y="2107101"/>
            <a:ext cx="3503944" cy="350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F:\2923 American Heart\WIP\Client Provided\JPEG Images\Case1-17a.jpg"/>
          <p:cNvPicPr>
            <a:picLocks noChangeAspect="1" noChangeArrowheads="1"/>
          </p:cNvPicPr>
          <p:nvPr/>
        </p:nvPicPr>
        <p:blipFill>
          <a:blip r:embed="rId5" cstate="print"/>
          <a:srcRect t="2011" r="42105"/>
          <a:stretch>
            <a:fillRect/>
          </a:stretch>
        </p:blipFill>
        <p:spPr bwMode="auto">
          <a:xfrm>
            <a:off x="5326864" y="2107101"/>
            <a:ext cx="2684539" cy="401320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</p:pic>
      <p:sp>
        <p:nvSpPr>
          <p:cNvPr id="15" name="Strzałka w lewo 14"/>
          <p:cNvSpPr/>
          <p:nvPr/>
        </p:nvSpPr>
        <p:spPr>
          <a:xfrm>
            <a:off x="7848333" y="3727938"/>
            <a:ext cx="972139" cy="36576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ac4593b209ccb294566ae20206091b4d717b9707.png"/>
          <p:cNvPicPr>
            <a:picLocks noChangeAspect="1"/>
          </p:cNvPicPr>
          <p:nvPr/>
        </p:nvPicPr>
        <p:blipFill>
          <a:blip r:embed="rId6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b="1" dirty="0"/>
              <a:t>DEFIBRYLACJA/MONITOROWANIE</a:t>
            </a:r>
          </a:p>
          <a:p>
            <a:pPr>
              <a:buNone/>
            </a:pPr>
            <a:endParaRPr lang="pl-PL" sz="1800" b="1" dirty="0"/>
          </a:p>
        </p:txBody>
      </p:sp>
      <p:sp>
        <p:nvSpPr>
          <p:cNvPr id="10" name="Symbol zastępczy zawartości 9"/>
          <p:cNvSpPr txBox="1">
            <a:spLocks/>
          </p:cNvSpPr>
          <p:nvPr/>
        </p:nvSpPr>
        <p:spPr>
          <a:xfrm>
            <a:off x="262318" y="1828803"/>
            <a:ext cx="86493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noProof="0" dirty="0"/>
              <a:t>DOSTARCZ I URUCHOM </a:t>
            </a:r>
            <a:r>
              <a:rPr lang="pl-PL" sz="2400" dirty="0"/>
              <a:t>DEFIBRYLATOR</a:t>
            </a:r>
            <a:r>
              <a:rPr lang="pl-PL" sz="2400" noProof="0" dirty="0"/>
              <a:t> NAJSZYBCIEJ JAK TO MOŻLIWE – JEŻELI NIE POSIADASZ UPRAWNIEŃ DO PEŁNEJ OBSŁUGI URZĄDZENIA URUCHOM TRYB WSPOMAGANY/AED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/>
              <a:t>POSTĘPUJ ZGODNIE Z POLECENIAMI NA EKRANIE I KOMENDAMI GŁOSOWYMI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noProof="0" dirty="0"/>
              <a:t>UMIEŚĆ ELEKTRODY NA KLATCE PIERSIOWEJ PACJENTA ZGODNIE Z INSTRUKCJĄ (POZYCJA PRZEDNIO - BOCZNA)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/>
              <a:t>ZAPEWNIJ PRAWIDŁOWE PRZYLEGANIE ELEKTROD – USUŃ OWŁOSIENIE Z KLATKI PIERSIOWEJ PACJENTA I OSUSZ SKÓRĘ JEŚLI TO KONIECZNE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l-PL" sz="2400" dirty="0"/>
              <a:t>NIE DOTYKAJ PACJENTA PODCZAS ANALIZY RYTMU SERCA, ŁADOWANIA I DEFIBRYLACJI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Obraz 20" descr="ac4593b209ccb294566ae20206091b4d717b9707.png"/>
          <p:cNvPicPr>
            <a:picLocks noChangeAspect="1"/>
          </p:cNvPicPr>
          <p:nvPr/>
        </p:nvPicPr>
        <p:blipFill>
          <a:blip r:embed="rId3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pic>
        <p:nvPicPr>
          <p:cNvPr id="20" name="Symbol zastępczy zawartości 19" descr="IMG_20211103_1047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7618" t="8680"/>
          <a:stretch>
            <a:fillRect/>
          </a:stretch>
        </p:blipFill>
        <p:spPr>
          <a:xfrm rot="10800000">
            <a:off x="5388051" y="1707630"/>
            <a:ext cx="3557203" cy="3511920"/>
          </a:xfrm>
        </p:spPr>
      </p:pic>
      <p:pic>
        <p:nvPicPr>
          <p:cNvPr id="23" name="Obraz 22" descr="IMG_20211103_105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559" y="1722620"/>
            <a:ext cx="4671195" cy="3507437"/>
          </a:xfrm>
          <a:prstGeom prst="rect">
            <a:avLst/>
          </a:prstGeom>
        </p:spPr>
      </p:pic>
      <p:sp>
        <p:nvSpPr>
          <p:cNvPr id="24" name="pole tekstowe 23"/>
          <p:cNvSpPr txBox="1"/>
          <p:nvPr/>
        </p:nvSpPr>
        <p:spPr>
          <a:xfrm>
            <a:off x="4751880" y="5311086"/>
            <a:ext cx="4643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POZYCJA ELEKTROD DEFIBRYLATORA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-26110" y="5311086"/>
            <a:ext cx="536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DEFIBRYLATOR LIFEPAK 15 Z ELEKTRODAMI </a:t>
            </a:r>
            <a:r>
              <a:rPr lang="pl-PL" sz="2000" b="1" dirty="0" err="1"/>
              <a:t>QUICK-COMBO</a:t>
            </a:r>
            <a:r>
              <a:rPr lang="pl-PL" sz="2000" b="1" dirty="0"/>
              <a:t> DO PRACY W TRYBIE AED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IMG_20211103_105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93111" y="2120407"/>
            <a:ext cx="4431822" cy="33277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trzałka w lewo 21"/>
          <p:cNvSpPr/>
          <p:nvPr/>
        </p:nvSpPr>
        <p:spPr>
          <a:xfrm rot="10800000" flipV="1">
            <a:off x="5606958" y="2770180"/>
            <a:ext cx="526128" cy="36576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Obraz 20" descr="ac4593b209ccb294566ae20206091b4d717b9707.png"/>
          <p:cNvPicPr>
            <a:picLocks noChangeAspect="1"/>
          </p:cNvPicPr>
          <p:nvPr/>
        </p:nvPicPr>
        <p:blipFill>
          <a:blip r:embed="rId4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pic>
        <p:nvPicPr>
          <p:cNvPr id="11" name="Symbol zastępczy zawartości 10" descr="IMG_20211103_10512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09053" y="1568346"/>
            <a:ext cx="4956028" cy="3721308"/>
          </a:xfrm>
        </p:spPr>
      </p:pic>
      <p:sp>
        <p:nvSpPr>
          <p:cNvPr id="14" name="pole tekstowe 13"/>
          <p:cNvSpPr txBox="1"/>
          <p:nvPr/>
        </p:nvSpPr>
        <p:spPr>
          <a:xfrm>
            <a:off x="4860683" y="6105144"/>
            <a:ext cx="4643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URUCHAMIANIE TRYBU AED: </a:t>
            </a:r>
          </a:p>
          <a:p>
            <a:pPr algn="ctr"/>
            <a:r>
              <a:rPr lang="pl-PL" sz="2000" b="1" dirty="0"/>
              <a:t>PRZYCISK „ANALIZA”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13983" y="5292282"/>
            <a:ext cx="477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URZĄDZENIE LIFEPAK 15 URUCHOMIONE </a:t>
            </a:r>
          </a:p>
          <a:p>
            <a:pPr algn="ctr"/>
            <a:r>
              <a:rPr lang="pl-PL" sz="2000" b="1" dirty="0"/>
              <a:t>W TRYBIE AED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763" y="1600200"/>
            <a:ext cx="8416977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sz="3000" b="1" dirty="0"/>
              <a:t>MODYFIKACJE POSTĘPOWANIA U PACJENTA Z COVID-19</a:t>
            </a:r>
          </a:p>
          <a:p>
            <a:pPr algn="ctr">
              <a:buNone/>
            </a:pPr>
            <a:endParaRPr lang="pl-PL" sz="2800" b="1" dirty="0"/>
          </a:p>
          <a:p>
            <a:r>
              <a:rPr lang="pl-PL" sz="2400" dirty="0"/>
              <a:t>UDZIELENIE POMOCY W NZK U PACJENTA Z COVID-19, MOŻE BYĆ OPÓŹNIONE, Z UWAGI NA KONIECZNOŚĆ ZASTOSOWANIA ŚOI</a:t>
            </a:r>
          </a:p>
          <a:p>
            <a:pPr>
              <a:buNone/>
            </a:pPr>
            <a:endParaRPr lang="pl-PL" sz="2400" dirty="0"/>
          </a:p>
          <a:p>
            <a:r>
              <a:rPr lang="pl-PL" sz="2400" dirty="0"/>
              <a:t>PRZED ROZPOCZĘCIEM BADANIA PACJENTA, NALEŻY ZASŁONIĆ JEGO NOS I USTA (MASECZKA CHIRURGICZNA LUB PROWIZORYCZNA OSŁONA, NP. RĘCZNIK, ODZIEŻ)</a:t>
            </a:r>
          </a:p>
          <a:p>
            <a:pPr>
              <a:buNone/>
            </a:pPr>
            <a:endParaRPr lang="pl-PL" sz="2400" dirty="0"/>
          </a:p>
          <a:p>
            <a:r>
              <a:rPr lang="pl-PL" sz="2400" dirty="0"/>
              <a:t>W PRZYPADKU BRAKU ŚOI – POMIŃ UDROŻNIENIE DRÓG ODDECHOWYCH, OCEŃ ODDECH </a:t>
            </a:r>
            <a:r>
              <a:rPr lang="pl-PL" sz="2400" b="1" dirty="0"/>
              <a:t>WYŁĄCZNIE</a:t>
            </a:r>
            <a:r>
              <a:rPr lang="pl-PL" sz="2400" dirty="0"/>
              <a:t> NA PODSTAWIE OBSERWACJI RUCHU KLATKI PIERSIOWEJ (MOŻNA POSIŁKOWAĆ SIĘ OCENĄ TĘTNA)</a:t>
            </a:r>
          </a:p>
          <a:p>
            <a:endParaRPr lang="pl-PL" sz="2000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COVID-19 A 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ŁAŃCUCH PRZEŻYCIA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Obraz 10" descr="orologio_clock_alarm_icon_coloring_book_colouring-1969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5958" y="5085184"/>
            <a:ext cx="1389663" cy="1578103"/>
          </a:xfrm>
          <a:prstGeom prst="rect">
            <a:avLst/>
          </a:prstGeom>
          <a:noFill/>
        </p:spPr>
      </p:pic>
      <p:pic>
        <p:nvPicPr>
          <p:cNvPr id="12" name="Obraz 11" descr="lancuc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276872"/>
            <a:ext cx="7896716" cy="3096344"/>
          </a:xfrm>
          <a:prstGeom prst="rect">
            <a:avLst/>
          </a:prstGeom>
        </p:spPr>
      </p:pic>
      <p:pic>
        <p:nvPicPr>
          <p:cNvPr id="10" name="Obraz 9" descr="ac4593b209ccb294566ae20206091b4d717b9707.png"/>
          <p:cNvPicPr>
            <a:picLocks noChangeAspect="1"/>
          </p:cNvPicPr>
          <p:nvPr/>
        </p:nvPicPr>
        <p:blipFill>
          <a:blip r:embed="rId6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9843" y="1600200"/>
            <a:ext cx="8690421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000" b="1" dirty="0"/>
              <a:t>MODYFIKACJE POSTĘPOWANIA U PACJENTA Z COVID-19</a:t>
            </a:r>
          </a:p>
          <a:p>
            <a:pPr algn="ctr">
              <a:buNone/>
            </a:pPr>
            <a:endParaRPr lang="pl-PL" sz="2800" b="1" dirty="0"/>
          </a:p>
          <a:p>
            <a:r>
              <a:rPr lang="pl-PL" sz="2400" dirty="0"/>
              <a:t>WENTYLACJA ZASTĘPCZA POWINNA BYĆ WYKONYWANA WYŁĄCZNIE ZA POMOCĄ WORKA SAMOROZPRĘŻALNEGO WYPOSAŻONEGO W FILTR; ZALECA SIĘ PROWADZENIE WENTYLACJI PRZEZ DWIE OSOBY, WYPOSAŻONE W MASECZKI O NAJWYŻSZEJ KLASIE OCHRONY</a:t>
            </a:r>
          </a:p>
          <a:p>
            <a:endParaRPr lang="pl-PL" sz="2400" dirty="0"/>
          </a:p>
          <a:p>
            <a:r>
              <a:rPr lang="pl-PL" sz="2400" dirty="0"/>
              <a:t>UCISKANIE KLATKI PIERSIOWEJ MOŻE ZOSTAĆ ROZPOCZĘTE DOPIERO, GDY WSZYSCY CZŁONKOWIE ZESPOŁU MAJĄ ZAŁOŻONE ŚOI</a:t>
            </a:r>
          </a:p>
          <a:p>
            <a:endParaRPr lang="pl-PL" sz="2400" dirty="0"/>
          </a:p>
          <a:p>
            <a:r>
              <a:rPr lang="pl-PL" sz="2400" dirty="0"/>
              <a:t>DEFIBRYLACJA POWINNA BYĆ WYKONANA NAJSZYBCIEJ JAK TO MOŻLIWE I NIE PODLEGA MODYFIKACJOM</a:t>
            </a:r>
          </a:p>
          <a:p>
            <a:endParaRPr lang="pl-PL" sz="2000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COVID-19 A 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COVID-19 A 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pic>
        <p:nvPicPr>
          <p:cNvPr id="8" name="Symbol zastępczy zawartości 7" descr="ŚOI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29356" y="1619447"/>
            <a:ext cx="4621147" cy="481275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SEKWENCJA POSTĘPOWANIA</a:t>
            </a: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W NZK U OSOBY DOROSŁEJ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Obraz 31" descr="CPR-Proced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181" y="3764354"/>
            <a:ext cx="1956816" cy="1965960"/>
          </a:xfrm>
          <a:prstGeom prst="rect">
            <a:avLst/>
          </a:prstGeom>
        </p:spPr>
      </p:pic>
      <p:pic>
        <p:nvPicPr>
          <p:cNvPr id="33" name="Obraz 32" descr="bls-basic-life-support-250x250.jpg"/>
          <p:cNvPicPr>
            <a:picLocks noChangeAspect="1"/>
          </p:cNvPicPr>
          <p:nvPr/>
        </p:nvPicPr>
        <p:blipFill>
          <a:blip r:embed="rId4" cstate="print"/>
          <a:srcRect l="16106" t="18750" r="6044" b="18750"/>
          <a:stretch>
            <a:fillRect/>
          </a:stretch>
        </p:blipFill>
        <p:spPr>
          <a:xfrm>
            <a:off x="629295" y="1916832"/>
            <a:ext cx="2071702" cy="1428760"/>
          </a:xfrm>
          <a:prstGeom prst="rect">
            <a:avLst/>
          </a:prstGeom>
        </p:spPr>
      </p:pic>
      <p:graphicFrame>
        <p:nvGraphicFramePr>
          <p:cNvPr id="31" name="Diagram 30"/>
          <p:cNvGraphicFramePr/>
          <p:nvPr/>
        </p:nvGraphicFramePr>
        <p:xfrm>
          <a:off x="1524000" y="1700808"/>
          <a:ext cx="60960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5" name="Grupa 34"/>
          <p:cNvGrpSpPr/>
          <p:nvPr/>
        </p:nvGrpSpPr>
        <p:grpSpPr>
          <a:xfrm>
            <a:off x="4788024" y="5445224"/>
            <a:ext cx="301831" cy="251525"/>
            <a:chOff x="2897084" y="3731540"/>
            <a:chExt cx="301831" cy="251525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36" name="Strzałka w prawo 35"/>
            <p:cNvSpPr/>
            <p:nvPr/>
          </p:nvSpPr>
          <p:spPr>
            <a:xfrm rot="5400000">
              <a:off x="2922237" y="3706387"/>
              <a:ext cx="251525" cy="3018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załka w prawo 4"/>
            <p:cNvSpPr/>
            <p:nvPr/>
          </p:nvSpPr>
          <p:spPr>
            <a:xfrm>
              <a:off x="2957451" y="3731540"/>
              <a:ext cx="181099" cy="17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kern="1200"/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6156176" y="1700808"/>
            <a:ext cx="2020067" cy="670735"/>
            <a:chOff x="2037966" y="1006676"/>
            <a:chExt cx="2020067" cy="670735"/>
          </a:xfrm>
        </p:grpSpPr>
        <p:sp>
          <p:nvSpPr>
            <p:cNvPr id="39" name="Prostokąt zaokrąglony 38"/>
            <p:cNvSpPr/>
            <p:nvPr/>
          </p:nvSpPr>
          <p:spPr>
            <a:xfrm>
              <a:off x="2037966" y="1006676"/>
              <a:ext cx="2020067" cy="67073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Prostokąt 39"/>
            <p:cNvSpPr/>
            <p:nvPr/>
          </p:nvSpPr>
          <p:spPr>
            <a:xfrm>
              <a:off x="2057611" y="1026321"/>
              <a:ext cx="1980777" cy="631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700" b="1" dirty="0"/>
                <a:t>NIEPRZYTOMY?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700" b="1" dirty="0"/>
                <a:t>WOŁAJ O POMOC!</a:t>
              </a:r>
              <a:endParaRPr lang="pl-PL" sz="1700" b="1" kern="1200" dirty="0"/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5724128" y="1916832"/>
            <a:ext cx="301831" cy="251525"/>
            <a:chOff x="2897084" y="713230"/>
            <a:chExt cx="301831" cy="251525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2" name="Strzałka w prawo 41"/>
            <p:cNvSpPr/>
            <p:nvPr/>
          </p:nvSpPr>
          <p:spPr>
            <a:xfrm rot="5400000">
              <a:off x="2922237" y="688077"/>
              <a:ext cx="251525" cy="3018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trzałka w prawo 4"/>
            <p:cNvSpPr/>
            <p:nvPr/>
          </p:nvSpPr>
          <p:spPr>
            <a:xfrm>
              <a:off x="2957451" y="713230"/>
              <a:ext cx="181099" cy="17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kern="1200"/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6156176" y="3717032"/>
            <a:ext cx="2530624" cy="670735"/>
            <a:chOff x="2037966" y="1006676"/>
            <a:chExt cx="2020067" cy="670735"/>
          </a:xfrm>
        </p:grpSpPr>
        <p:sp>
          <p:nvSpPr>
            <p:cNvPr id="45" name="Prostokąt zaokrąglony 44"/>
            <p:cNvSpPr/>
            <p:nvPr/>
          </p:nvSpPr>
          <p:spPr>
            <a:xfrm>
              <a:off x="2037966" y="1006676"/>
              <a:ext cx="2020067" cy="67073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Prostokąt 45"/>
            <p:cNvSpPr/>
            <p:nvPr/>
          </p:nvSpPr>
          <p:spPr>
            <a:xfrm>
              <a:off x="2057611" y="1026321"/>
              <a:ext cx="1980777" cy="631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700" b="1" dirty="0"/>
                <a:t>BRAK OZNAK KRĄŻENIA?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700" b="1" dirty="0"/>
                <a:t>DZWOŃ 555</a:t>
              </a:r>
              <a:endParaRPr lang="pl-PL" sz="1700" b="1" kern="1200" dirty="0"/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5724128" y="3933056"/>
            <a:ext cx="301831" cy="251525"/>
            <a:chOff x="2897084" y="713230"/>
            <a:chExt cx="301831" cy="251525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8" name="Strzałka w prawo 47"/>
            <p:cNvSpPr/>
            <p:nvPr/>
          </p:nvSpPr>
          <p:spPr>
            <a:xfrm rot="5400000">
              <a:off x="2922237" y="688077"/>
              <a:ext cx="251525" cy="3018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Strzałka w prawo 4"/>
            <p:cNvSpPr/>
            <p:nvPr/>
          </p:nvSpPr>
          <p:spPr>
            <a:xfrm>
              <a:off x="2957451" y="713230"/>
              <a:ext cx="181099" cy="17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kern="1200"/>
            </a:p>
          </p:txBody>
        </p:sp>
      </p:grpSp>
      <p:pic>
        <p:nvPicPr>
          <p:cNvPr id="26" name="Obraz 25" descr="ac4593b209ccb294566ae20206091b4d717b9707.png"/>
          <p:cNvPicPr>
            <a:picLocks noChangeAspect="1"/>
          </p:cNvPicPr>
          <p:nvPr/>
        </p:nvPicPr>
        <p:blipFill>
          <a:blip r:embed="rId10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SEKWENCJA POSTĘPOWANIA</a:t>
            </a:r>
          </a:p>
          <a:p>
            <a:pPr algn="ctr"/>
            <a:r>
              <a:rPr lang="pl-PL" sz="3600" b="1" dirty="0">
                <a:solidFill>
                  <a:schemeClr val="bg1"/>
                </a:solidFill>
              </a:rPr>
              <a:t>W NZK U DZIECI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Obraz 32" descr="bls-basic-life-support-250x250.jpg"/>
          <p:cNvPicPr>
            <a:picLocks noChangeAspect="1"/>
          </p:cNvPicPr>
          <p:nvPr/>
        </p:nvPicPr>
        <p:blipFill>
          <a:blip r:embed="rId3" cstate="print"/>
          <a:srcRect l="16106" t="18750" r="6044" b="18750"/>
          <a:stretch>
            <a:fillRect/>
          </a:stretch>
        </p:blipFill>
        <p:spPr>
          <a:xfrm>
            <a:off x="629295" y="1916832"/>
            <a:ext cx="2071702" cy="1428760"/>
          </a:xfrm>
          <a:prstGeom prst="rect">
            <a:avLst/>
          </a:prstGeom>
        </p:spPr>
      </p:pic>
      <p:graphicFrame>
        <p:nvGraphicFramePr>
          <p:cNvPr id="31" name="Diagram 30"/>
          <p:cNvGraphicFramePr/>
          <p:nvPr/>
        </p:nvGraphicFramePr>
        <p:xfrm>
          <a:off x="1524000" y="1417638"/>
          <a:ext cx="6096000" cy="533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a 40"/>
          <p:cNvGrpSpPr/>
          <p:nvPr/>
        </p:nvGrpSpPr>
        <p:grpSpPr>
          <a:xfrm>
            <a:off x="5555105" y="1551380"/>
            <a:ext cx="241464" cy="251526"/>
            <a:chOff x="2897084" y="713230"/>
            <a:chExt cx="301831" cy="251525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2" name="Strzałka w prawo 41"/>
            <p:cNvSpPr/>
            <p:nvPr/>
          </p:nvSpPr>
          <p:spPr>
            <a:xfrm rot="5400000">
              <a:off x="2922237" y="688077"/>
              <a:ext cx="251525" cy="3018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Strzałka w prawo 4"/>
            <p:cNvSpPr/>
            <p:nvPr/>
          </p:nvSpPr>
          <p:spPr>
            <a:xfrm>
              <a:off x="2957451" y="713230"/>
              <a:ext cx="181099" cy="17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kern="1200"/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5960260" y="1417638"/>
            <a:ext cx="1675353" cy="533081"/>
            <a:chOff x="2210323" y="650"/>
            <a:chExt cx="1675353" cy="533081"/>
          </a:xfrm>
        </p:grpSpPr>
        <p:sp>
          <p:nvSpPr>
            <p:cNvPr id="29" name="Prostokąt zaokrąglony 28"/>
            <p:cNvSpPr/>
            <p:nvPr/>
          </p:nvSpPr>
          <p:spPr>
            <a:xfrm>
              <a:off x="2210323" y="650"/>
              <a:ext cx="1675353" cy="53308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rostokąt 29"/>
            <p:cNvSpPr/>
            <p:nvPr/>
          </p:nvSpPr>
          <p:spPr>
            <a:xfrm>
              <a:off x="2225936" y="16263"/>
              <a:ext cx="1644127" cy="501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1200" dirty="0"/>
                <a:t>NIEPRZYTOMNY? </a:t>
              </a:r>
              <a:r>
                <a:rPr lang="pl-PL" sz="1400" b="1" dirty="0"/>
                <a:t>WOŁAJ O POMOC!</a:t>
              </a:r>
              <a:endParaRPr lang="pl-PL" sz="1400" b="1" kern="1200" dirty="0"/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5944647" y="3003594"/>
            <a:ext cx="2299943" cy="533081"/>
            <a:chOff x="2210323" y="1599894"/>
            <a:chExt cx="1675353" cy="533081"/>
          </a:xfrm>
        </p:grpSpPr>
        <p:sp>
          <p:nvSpPr>
            <p:cNvPr id="41" name="Prostokąt zaokrąglony 40"/>
            <p:cNvSpPr/>
            <p:nvPr/>
          </p:nvSpPr>
          <p:spPr>
            <a:xfrm>
              <a:off x="2210323" y="1599894"/>
              <a:ext cx="1675353" cy="53308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rostokąt 43"/>
            <p:cNvSpPr/>
            <p:nvPr/>
          </p:nvSpPr>
          <p:spPr>
            <a:xfrm>
              <a:off x="2225936" y="1615507"/>
              <a:ext cx="1644127" cy="501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dirty="0"/>
                <a:t>BRAK </a:t>
              </a:r>
              <a:r>
                <a:rPr lang="pl-PL" sz="1400" b="1" kern="1200" dirty="0"/>
                <a:t>OZNAK KRĄŻENIA? </a:t>
              </a:r>
              <a:r>
                <a:rPr lang="pl-PL" sz="1400" b="1" dirty="0"/>
                <a:t> DZWOŃ 555</a:t>
              </a:r>
            </a:p>
          </p:txBody>
        </p:sp>
      </p:grpSp>
      <p:grpSp>
        <p:nvGrpSpPr>
          <p:cNvPr id="47" name="Grupa 46"/>
          <p:cNvGrpSpPr/>
          <p:nvPr/>
        </p:nvGrpSpPr>
        <p:grpSpPr>
          <a:xfrm flipV="1">
            <a:off x="4702020" y="5975131"/>
            <a:ext cx="239886" cy="199905"/>
            <a:chOff x="2647392" y="4575391"/>
            <a:chExt cx="239886" cy="199905"/>
          </a:xfrm>
        </p:grpSpPr>
        <p:sp>
          <p:nvSpPr>
            <p:cNvPr id="50" name="Strzałka w prawo 49"/>
            <p:cNvSpPr/>
            <p:nvPr/>
          </p:nvSpPr>
          <p:spPr>
            <a:xfrm rot="5400000">
              <a:off x="2667382" y="4555401"/>
              <a:ext cx="199905" cy="23988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Strzałka w prawo 4"/>
            <p:cNvSpPr/>
            <p:nvPr/>
          </p:nvSpPr>
          <p:spPr>
            <a:xfrm>
              <a:off x="2695369" y="4575392"/>
              <a:ext cx="143932" cy="139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000" kern="1200"/>
            </a:p>
          </p:txBody>
        </p:sp>
      </p:grpSp>
      <p:grpSp>
        <p:nvGrpSpPr>
          <p:cNvPr id="52" name="Grupa 40"/>
          <p:cNvGrpSpPr/>
          <p:nvPr/>
        </p:nvGrpSpPr>
        <p:grpSpPr>
          <a:xfrm>
            <a:off x="5562627" y="3144372"/>
            <a:ext cx="241464" cy="251526"/>
            <a:chOff x="2897084" y="713230"/>
            <a:chExt cx="301831" cy="251525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53" name="Strzałka w prawo 52"/>
            <p:cNvSpPr/>
            <p:nvPr/>
          </p:nvSpPr>
          <p:spPr>
            <a:xfrm rot="5400000">
              <a:off x="2922237" y="688077"/>
              <a:ext cx="251525" cy="3018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Strzałka w prawo 4"/>
            <p:cNvSpPr/>
            <p:nvPr/>
          </p:nvSpPr>
          <p:spPr>
            <a:xfrm>
              <a:off x="2957451" y="713230"/>
              <a:ext cx="181099" cy="17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200" kern="1200"/>
            </a:p>
          </p:txBody>
        </p:sp>
      </p:grpSp>
      <p:pic>
        <p:nvPicPr>
          <p:cNvPr id="55" name="Obraz 54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5928" y="3946066"/>
            <a:ext cx="2571750" cy="1771650"/>
          </a:xfrm>
          <a:prstGeom prst="rect">
            <a:avLst/>
          </a:prstGeom>
        </p:spPr>
      </p:pic>
      <p:pic>
        <p:nvPicPr>
          <p:cNvPr id="26" name="Obraz 25" descr="ac4593b209ccb294566ae20206091b4d717b9707.png"/>
          <p:cNvPicPr>
            <a:picLocks noChangeAspect="1"/>
          </p:cNvPicPr>
          <p:nvPr/>
        </p:nvPicPr>
        <p:blipFill>
          <a:blip r:embed="rId10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RESUSCYTACJA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 txBox="1">
            <a:spLocks/>
          </p:cNvSpPr>
          <p:nvPr/>
        </p:nvSpPr>
        <p:spPr>
          <a:xfrm>
            <a:off x="475928" y="1752600"/>
            <a:ext cx="849694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6543692" y="1518362"/>
            <a:ext cx="2143108" cy="33900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WOŁAJ O POMOC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194354" y="4429132"/>
            <a:ext cx="1714480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DEFIBRYLACJA ZALECANA</a:t>
            </a:r>
          </a:p>
        </p:txBody>
      </p:sp>
      <p:sp>
        <p:nvSpPr>
          <p:cNvPr id="14" name="Prostokąt zaokrąglony 13"/>
          <p:cNvSpPr/>
          <p:nvPr/>
        </p:nvSpPr>
        <p:spPr>
          <a:xfrm>
            <a:off x="1194354" y="5286388"/>
            <a:ext cx="1714512" cy="50006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1 DEFIBRYLACJA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3177674" y="3357566"/>
            <a:ext cx="3071834" cy="5715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RKO 30:2 DO CZASU PODŁĄCZENIA DEFIBRYLATORA </a:t>
            </a:r>
          </a:p>
        </p:txBody>
      </p:sp>
      <p:sp>
        <p:nvSpPr>
          <p:cNvPr id="17" name="Prostokąt zaokrąglony 16"/>
          <p:cNvSpPr/>
          <p:nvPr/>
        </p:nvSpPr>
        <p:spPr>
          <a:xfrm>
            <a:off x="7143768" y="2143116"/>
            <a:ext cx="1816476" cy="16430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WYŚLIJ KOGOŚ LUB UDAJ SIĘ PO AED.</a:t>
            </a:r>
          </a:p>
          <a:p>
            <a:pPr algn="ctr"/>
            <a:r>
              <a:rPr lang="pl-PL" sz="1700" b="1" dirty="0"/>
              <a:t>ZADZWOŃ 555</a:t>
            </a:r>
          </a:p>
        </p:txBody>
      </p:sp>
      <p:sp>
        <p:nvSpPr>
          <p:cNvPr id="26" name="Schemat blokowy: decyzja 25"/>
          <p:cNvSpPr/>
          <p:nvPr/>
        </p:nvSpPr>
        <p:spPr>
          <a:xfrm>
            <a:off x="3500430" y="4357694"/>
            <a:ext cx="2500330" cy="928694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OCENA RYTMU</a:t>
            </a:r>
          </a:p>
        </p:txBody>
      </p:sp>
      <p:sp>
        <p:nvSpPr>
          <p:cNvPr id="32" name="Prostokąt zaokrąglony 31"/>
          <p:cNvSpPr/>
          <p:nvPr/>
        </p:nvSpPr>
        <p:spPr>
          <a:xfrm>
            <a:off x="6615130" y="4496228"/>
            <a:ext cx="1714512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DEFIBRYLACJA NIEZALECANA</a:t>
            </a:r>
          </a:p>
        </p:txBody>
      </p:sp>
      <p:sp>
        <p:nvSpPr>
          <p:cNvPr id="35" name="Prostokąt zaokrąglony 34"/>
          <p:cNvSpPr/>
          <p:nvPr/>
        </p:nvSpPr>
        <p:spPr>
          <a:xfrm>
            <a:off x="6543692" y="6075056"/>
            <a:ext cx="1785950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RKO 30:2 PRZEZ 2 MINUTY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194354" y="6072206"/>
            <a:ext cx="1785950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RKO 30:2 PRZEZ 2 MINUTY</a:t>
            </a:r>
          </a:p>
        </p:txBody>
      </p:sp>
      <p:sp>
        <p:nvSpPr>
          <p:cNvPr id="38" name="Strzałka wygięta w górę 37"/>
          <p:cNvSpPr/>
          <p:nvPr/>
        </p:nvSpPr>
        <p:spPr>
          <a:xfrm>
            <a:off x="3071802" y="5286388"/>
            <a:ext cx="1573200" cy="1159200"/>
          </a:xfrm>
          <a:prstGeom prst="bentUpArrow">
            <a:avLst>
              <a:gd name="adj1" fmla="val 14842"/>
              <a:gd name="adj2" fmla="val 18651"/>
              <a:gd name="adj3" fmla="val 2119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Strzałka wygięta w górę 42"/>
          <p:cNvSpPr/>
          <p:nvPr/>
        </p:nvSpPr>
        <p:spPr>
          <a:xfrm flipH="1">
            <a:off x="4857751" y="5286388"/>
            <a:ext cx="1571637" cy="1159817"/>
          </a:xfrm>
          <a:prstGeom prst="bentUpArrow">
            <a:avLst>
              <a:gd name="adj1" fmla="val 16240"/>
              <a:gd name="adj2" fmla="val 19368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4" name="Obraz 4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062" y="1928802"/>
            <a:ext cx="1904296" cy="1781173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2827278" y="2214554"/>
            <a:ext cx="3816424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UDROŻNIENIE DRÓG ODDECHOWYCH</a:t>
            </a:r>
          </a:p>
          <a:p>
            <a:pPr algn="ctr"/>
            <a:r>
              <a:rPr lang="pl-PL" sz="1700" b="1" dirty="0"/>
              <a:t>BRAK ODDECHU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3357554" y="1500174"/>
            <a:ext cx="2662586" cy="35719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/>
              <a:t>PACJENT NIEPRZYTOMNY</a:t>
            </a:r>
          </a:p>
        </p:txBody>
      </p:sp>
      <p:sp>
        <p:nvSpPr>
          <p:cNvPr id="34" name="Strzałka w prawo 33"/>
          <p:cNvSpPr/>
          <p:nvPr/>
        </p:nvSpPr>
        <p:spPr>
          <a:xfrm rot="5400000">
            <a:off x="6224146" y="1580686"/>
            <a:ext cx="25152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Strzałka w prawo 38"/>
          <p:cNvSpPr/>
          <p:nvPr/>
        </p:nvSpPr>
        <p:spPr>
          <a:xfrm rot="5400000">
            <a:off x="6819770" y="2383617"/>
            <a:ext cx="25152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Strzałka w prawo 39"/>
          <p:cNvSpPr/>
          <p:nvPr/>
        </p:nvSpPr>
        <p:spPr>
          <a:xfrm rot="5400000">
            <a:off x="4597153" y="1903649"/>
            <a:ext cx="25152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Strzałka w prawo 40"/>
          <p:cNvSpPr/>
          <p:nvPr/>
        </p:nvSpPr>
        <p:spPr>
          <a:xfrm rot="5400000">
            <a:off x="6189853" y="4689664"/>
            <a:ext cx="251525" cy="370419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Strzałka w prawo 41"/>
          <p:cNvSpPr/>
          <p:nvPr/>
        </p:nvSpPr>
        <p:spPr>
          <a:xfrm rot="5400000">
            <a:off x="4600122" y="2955125"/>
            <a:ext cx="25152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Strzałka w prawo 44"/>
          <p:cNvSpPr/>
          <p:nvPr/>
        </p:nvSpPr>
        <p:spPr>
          <a:xfrm rot="5400000">
            <a:off x="4600122" y="3970574"/>
            <a:ext cx="25152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Strzałka w prawo 45"/>
          <p:cNvSpPr/>
          <p:nvPr/>
        </p:nvSpPr>
        <p:spPr>
          <a:xfrm rot="5400000">
            <a:off x="1925831" y="5009710"/>
            <a:ext cx="25152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Strzałka w prawo 46"/>
          <p:cNvSpPr/>
          <p:nvPr/>
        </p:nvSpPr>
        <p:spPr>
          <a:xfrm rot="5400000">
            <a:off x="1925831" y="5798378"/>
            <a:ext cx="25152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Strzałka w prawo 47"/>
          <p:cNvSpPr/>
          <p:nvPr/>
        </p:nvSpPr>
        <p:spPr>
          <a:xfrm rot="10800000">
            <a:off x="3106029" y="4630217"/>
            <a:ext cx="251525" cy="370419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Strzałka w prawo 48"/>
          <p:cNvSpPr/>
          <p:nvPr/>
        </p:nvSpPr>
        <p:spPr>
          <a:xfrm rot="5400000">
            <a:off x="7114146" y="5466925"/>
            <a:ext cx="662905" cy="301831"/>
          </a:xfrm>
          <a:prstGeom prst="rightArrow">
            <a:avLst>
              <a:gd name="adj1" fmla="val 60000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2367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b="1" dirty="0"/>
              <a:t>OBJAWY NZK:</a:t>
            </a:r>
          </a:p>
          <a:p>
            <a:pPr algn="ctr">
              <a:buNone/>
            </a:pPr>
            <a:endParaRPr lang="pl-PL" sz="1800" b="1" dirty="0"/>
          </a:p>
          <a:p>
            <a:r>
              <a:rPr lang="pl-PL" sz="2400" dirty="0"/>
              <a:t>UTRATA PRZYTOMNOŚCI</a:t>
            </a:r>
          </a:p>
          <a:p>
            <a:r>
              <a:rPr lang="pl-PL" sz="2400" dirty="0"/>
              <a:t>BRAK ODDECHU LUB ODDECH AGONALNY</a:t>
            </a:r>
          </a:p>
          <a:p>
            <a:r>
              <a:rPr lang="pl-PL" sz="2400" dirty="0"/>
              <a:t>BLADOŚĆ POWŁOK SKÓRNYCH, SINICA</a:t>
            </a:r>
          </a:p>
          <a:p>
            <a:r>
              <a:rPr lang="pl-PL" sz="2400" dirty="0"/>
              <a:t>NIEWYCZUWALNE TĘTNO NA TT. SZYJNYCH</a:t>
            </a:r>
          </a:p>
          <a:p>
            <a:r>
              <a:rPr lang="pl-PL" sz="2400" dirty="0"/>
              <a:t>ŹRENICE SZEROKIE, NIEREAGUJĄCE NA ŚWIATŁO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NAGŁE ZATRZYMANIE KRĄŻENIA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pic>
        <p:nvPicPr>
          <p:cNvPr id="10" name="Obraz 9" descr="ac4593b209ccb294566ae20206091b4d717b9707.png"/>
          <p:cNvPicPr>
            <a:picLocks noChangeAspect="1"/>
          </p:cNvPicPr>
          <p:nvPr/>
        </p:nvPicPr>
        <p:blipFill>
          <a:blip r:embed="rId4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25050"/>
            <a:ext cx="699512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		OCENA STANU ŚWIADOMOŚCI</a:t>
            </a:r>
          </a:p>
          <a:p>
            <a:pPr algn="ctr">
              <a:buNone/>
            </a:pPr>
            <a:endParaRPr lang="pl-PL" sz="2400" b="1" dirty="0"/>
          </a:p>
          <a:p>
            <a:pPr marL="360363" lvl="1" indent="-360363">
              <a:buFont typeface="Arial" pitchFamily="34" charset="0"/>
              <a:buChar char="•"/>
            </a:pPr>
            <a:r>
              <a:rPr lang="pl-PL" sz="2400" dirty="0"/>
              <a:t>POKAŻ SIĘ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pl-PL" sz="2400" dirty="0"/>
              <a:t>ZAPYTAJ GŁOŚNO „CO SIĘ STAŁO?!”</a:t>
            </a:r>
          </a:p>
          <a:p>
            <a:pPr marL="360363" lvl="1" indent="-360363">
              <a:buFont typeface="Arial" pitchFamily="34" charset="0"/>
              <a:buChar char="•"/>
            </a:pPr>
            <a:r>
              <a:rPr lang="pl-PL" sz="2400" dirty="0"/>
              <a:t>POTRZĄŚNIJ ZA RAMIONA</a:t>
            </a:r>
          </a:p>
          <a:p>
            <a:r>
              <a:rPr lang="pl-PL" sz="2400" dirty="0"/>
              <a:t>BRAK REAKCJI: PACJENT NIEPRZYTOMNY</a:t>
            </a:r>
          </a:p>
          <a:p>
            <a:pPr>
              <a:buNone/>
            </a:pP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pic>
        <p:nvPicPr>
          <p:cNvPr id="9" name="Obraz 8" descr="ac4593b209ccb294566ae20206091b4d717b9707.png"/>
          <p:cNvPicPr>
            <a:picLocks noChangeAspect="1"/>
          </p:cNvPicPr>
          <p:nvPr/>
        </p:nvPicPr>
        <p:blipFill>
          <a:blip r:embed="rId3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pic>
        <p:nvPicPr>
          <p:cNvPr id="8" name="Obraz 7" descr="IMG_6517.JPG"/>
          <p:cNvPicPr>
            <a:picLocks noChangeAspect="1"/>
          </p:cNvPicPr>
          <p:nvPr/>
        </p:nvPicPr>
        <p:blipFill>
          <a:blip r:embed="rId4" cstate="print"/>
          <a:srcRect l="5813" t="10055" r="17668"/>
          <a:stretch>
            <a:fillRect/>
          </a:stretch>
        </p:blipFill>
        <p:spPr>
          <a:xfrm>
            <a:off x="6063898" y="2454640"/>
            <a:ext cx="2896763" cy="4197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750100"/>
            <a:ext cx="84969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A - AIRWAY</a:t>
            </a:r>
            <a:endParaRPr lang="pl-PL" sz="2000" b="1" dirty="0"/>
          </a:p>
          <a:p>
            <a:pPr algn="ctr">
              <a:buNone/>
            </a:pPr>
            <a:r>
              <a:rPr lang="pl-PL" b="1" dirty="0"/>
              <a:t>UDROŻNIENIE GÓRNYCH DRÓG ODDECHOWYCH</a:t>
            </a:r>
          </a:p>
          <a:p>
            <a:r>
              <a:rPr lang="pl-PL" sz="2400" dirty="0"/>
              <a:t>ZASTOSUJ RĘKOCZYN CZOŁO – ŻUCHWA W CELU UDROŻNIENIA DRÓG ODDECHOWYCH</a:t>
            </a:r>
          </a:p>
          <a:p>
            <a:r>
              <a:rPr lang="pl-PL" sz="2400" dirty="0"/>
              <a:t>UNIKAJ GWAŁTOWNYCH RUCHÓW</a:t>
            </a:r>
          </a:p>
          <a:p>
            <a:r>
              <a:rPr lang="pl-PL" sz="2400" dirty="0"/>
              <a:t>NIE PUSZCZAJ GŁOWY POSZKODOWANEGO PODCZAS OCENY ODDECHU</a:t>
            </a:r>
          </a:p>
          <a:p>
            <a:r>
              <a:rPr lang="pl-PL" sz="2400" dirty="0"/>
              <a:t>USUŃ WIDOCZNE CIAŁA OBCE POD KONTROLĄ WZROKU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" name="Obraz 8" descr="ac4593b209ccb294566ae20206091b4d717b9707.png"/>
          <p:cNvPicPr>
            <a:picLocks noChangeAspect="1"/>
          </p:cNvPicPr>
          <p:nvPr/>
        </p:nvPicPr>
        <p:blipFill>
          <a:blip r:embed="rId3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ac4593b209ccb294566ae20206091b4d717b9707.png"/>
          <p:cNvPicPr>
            <a:picLocks noChangeAspect="1"/>
          </p:cNvPicPr>
          <p:nvPr/>
        </p:nvPicPr>
        <p:blipFill>
          <a:blip r:embed="rId2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3" name="Symbol zastępczy zawartości 9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4973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4100" b="1" dirty="0"/>
              <a:t>A - AIRWAY</a:t>
            </a:r>
          </a:p>
          <a:p>
            <a:pPr>
              <a:buNone/>
            </a:pPr>
            <a:r>
              <a:rPr lang="pl-PL" dirty="0"/>
              <a:t>			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sz="4100" dirty="0"/>
              <a:t>RĘKOCZYN CZOŁO – ŻUCHWA</a:t>
            </a:r>
          </a:p>
        </p:txBody>
      </p:sp>
      <p:pic>
        <p:nvPicPr>
          <p:cNvPr id="9" name="Picture 12" descr="F:\2923 American Heart\WIP\Client Provided\JPEG Images\Case1-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3406425" cy="2952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" name="Picture 9" descr="F:\2923 American Heart\WIP\Client Provided\JPEG Images\Case1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76872"/>
            <a:ext cx="4248472" cy="2918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ac4593b209ccb294566ae20206091b4d717b9707.png"/>
          <p:cNvPicPr>
            <a:picLocks noChangeAspect="1"/>
          </p:cNvPicPr>
          <p:nvPr/>
        </p:nvPicPr>
        <p:blipFill>
          <a:blip r:embed="rId2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pic>
        <p:nvPicPr>
          <p:cNvPr id="14" name="Symbol zastępczy zawartości 13" descr="IMG_651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7490" y="1495270"/>
            <a:ext cx="557899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ac4593b209ccb294566ae20206091b4d717b9707.png"/>
          <p:cNvPicPr>
            <a:picLocks noChangeAspect="1"/>
          </p:cNvPicPr>
          <p:nvPr/>
        </p:nvPicPr>
        <p:blipFill>
          <a:blip r:embed="rId2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113668" y="1687458"/>
            <a:ext cx="8910412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/>
              <a:t>B - BREATHING</a:t>
            </a:r>
          </a:p>
          <a:p>
            <a:pPr algn="ctr">
              <a:buNone/>
            </a:pPr>
            <a:r>
              <a:rPr lang="pl-PL" b="1" dirty="0"/>
              <a:t>OCENA ODDECHU – 10 SEKUND</a:t>
            </a:r>
          </a:p>
          <a:p>
            <a:r>
              <a:rPr lang="pl-PL" sz="2400" dirty="0"/>
              <a:t>WIDZĘ RUCH KLATKI PIERSIOWEJ?</a:t>
            </a:r>
          </a:p>
          <a:p>
            <a:r>
              <a:rPr lang="pl-PL" sz="2400" dirty="0"/>
              <a:t>SŁYSZĘ SZMER POWIETRZA?</a:t>
            </a:r>
          </a:p>
          <a:p>
            <a:r>
              <a:rPr lang="pl-PL" sz="2400" dirty="0"/>
              <a:t>CZUJĘ RUCH POWIETRZA?</a:t>
            </a:r>
          </a:p>
          <a:p>
            <a:r>
              <a:rPr lang="pl-PL" sz="2400" dirty="0"/>
              <a:t>ODDECH AGONALNY - GASPING (POJEDYNCZE NIEREGULARNE WESTCHNIENIA) WYSTĘPUJE W POCZĄTKOWEJ FAZIE ZATRZYMANIA KRĄŻENIA – TRAKTUJEMY TAK SAMO JAK BRAK ODDECHU</a:t>
            </a:r>
            <a:endParaRPr lang="pl-PL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ac4593b209ccb294566ae20206091b4d717b9707.png"/>
          <p:cNvPicPr>
            <a:picLocks noChangeAspect="1"/>
          </p:cNvPicPr>
          <p:nvPr/>
        </p:nvPicPr>
        <p:blipFill>
          <a:blip r:embed="rId2" cstate="print"/>
          <a:srcRect t="21317" b="28702"/>
          <a:stretch>
            <a:fillRect/>
          </a:stretch>
        </p:blipFill>
        <p:spPr>
          <a:xfrm>
            <a:off x="3919" y="5733293"/>
            <a:ext cx="2394508" cy="112470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BADANIE PACJENTA</a:t>
            </a:r>
          </a:p>
        </p:txBody>
      </p:sp>
      <p:pic>
        <p:nvPicPr>
          <p:cNvPr id="7" name="Obraz 6" descr="snake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1404" y="188640"/>
            <a:ext cx="948840" cy="936104"/>
          </a:xfrm>
          <a:prstGeom prst="rect">
            <a:avLst/>
          </a:prstGeom>
        </p:spPr>
      </p:pic>
      <p:pic>
        <p:nvPicPr>
          <p:cNvPr id="9" name="Symbol zastępczy zawartości 8" descr="IMG_65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83113" y="1720120"/>
            <a:ext cx="5166366" cy="413309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646</Words>
  <Application>Microsoft Office PowerPoint</Application>
  <PresentationFormat>Pokaz na ekranie (4:3)</PresentationFormat>
  <Paragraphs>179</Paragraphs>
  <Slides>24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RESUSCYTACJA KRĄŻENIOWO – ODDECHOWA DLA PERSONELU MEDYCZNEGO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RESUSCYTACJA KRĄŻENIOWO – ODDECHOWA DLA PRACOWNIKÓW OCHRONY ZDROWIA  BASIC LIFE SUPPORT FOR HEALTHCARE PROVIDER</dc:title>
  <dc:creator>Dariusz Nowak</dc:creator>
  <cp:lastModifiedBy>Barbara Gumińska</cp:lastModifiedBy>
  <cp:revision>83</cp:revision>
  <dcterms:created xsi:type="dcterms:W3CDTF">2015-01-17T19:50:16Z</dcterms:created>
  <dcterms:modified xsi:type="dcterms:W3CDTF">2022-02-08T06:13:34Z</dcterms:modified>
</cp:coreProperties>
</file>