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3" r:id="rId38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5527E-033E-4320-A8F9-6DB46F843D86}" type="datetimeFigureOut">
              <a:rPr lang="pl-PL" smtClean="0"/>
              <a:t>2021-12-17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FB4A7-B69B-4868-ACE0-FCEC03A6C0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2209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A0F7-C735-4CCF-A3BB-05E194CA7C65}" type="datetime1">
              <a:rPr lang="pl-PL" smtClean="0"/>
              <a:t>2021-12-17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6A042-A216-4EE6-A1CA-4E5B1564D2C3}" type="datetime1">
              <a:rPr lang="pl-PL" smtClean="0"/>
              <a:t>2021-12-17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3679-9AB2-4156-B7A6-F6F81EAFC4A3}" type="datetime1">
              <a:rPr lang="pl-PL" smtClean="0"/>
              <a:t>2021-12-17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C560D-5561-4709-8D04-91C7012FEB2D}" type="datetime1">
              <a:rPr lang="pl-PL" smtClean="0"/>
              <a:t>2021-12-17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8E72-13B8-4BEC-BDC0-278588DAB3AC}" type="datetime1">
              <a:rPr lang="pl-PL" smtClean="0"/>
              <a:t>2021-12-17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77F9-8846-4D9E-9D1C-25CA78CFDC04}" type="datetime1">
              <a:rPr lang="pl-PL" smtClean="0"/>
              <a:t>2021-12-17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4001-972F-44F3-ADAD-E2AD34969ED9}" type="datetime1">
              <a:rPr lang="pl-PL" smtClean="0"/>
              <a:t>2021-12-17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BA3AE-32EF-48FB-869D-3A41B916A376}" type="datetime1">
              <a:rPr lang="pl-PL" smtClean="0"/>
              <a:t>2021-12-17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945B8-2716-44F1-B40E-818C2E3D8F49}" type="datetime1">
              <a:rPr lang="pl-PL" smtClean="0"/>
              <a:t>2021-12-17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C66E-9FB0-4364-B6E8-127DC29B6EA8}" type="datetime1">
              <a:rPr lang="pl-PL" smtClean="0"/>
              <a:t>2021-12-17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64AAD-7AF8-4C91-9820-630466AE9C88}" type="datetime1">
              <a:rPr lang="pl-PL" smtClean="0"/>
              <a:t>2021-12-17</a:t>
            </a:fld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F94D152-3B81-439F-8854-2C8A3214F7A2}" type="slidenum">
              <a:rPr lang="pl-PL" smtClean="0"/>
              <a:t>‹#›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F05933B-0731-4EB2-9690-AFDF730A0D4D}" type="datetime1">
              <a:rPr lang="pl-PL" smtClean="0"/>
              <a:t>2021-12-17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ziennikustaw.gov.pl/D2020000066601.pdf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04705" y="476672"/>
            <a:ext cx="6629400" cy="4464496"/>
          </a:xfrm>
        </p:spPr>
        <p:txBody>
          <a:bodyPr/>
          <a:lstStyle/>
          <a:p>
            <a:pPr algn="ctr"/>
            <a:r>
              <a:rPr lang="pl-PL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ZASADY </a:t>
            </a:r>
            <a:r>
              <a:rPr lang="pl-PL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PROWADZENIA DOKUMENTACJI MEDYCZNEJ</a:t>
            </a:r>
            <a:r>
              <a:rPr lang="pl-PL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Szpital Miejski im. Franciszka Raszei w Poznaniu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1</a:t>
            </a:fld>
            <a:endParaRPr lang="pl-PL"/>
          </a:p>
        </p:txBody>
      </p:sp>
      <p:pic>
        <p:nvPicPr>
          <p:cNvPr id="5" name="Obraz 4" descr="ac4593b209ccb294566ae20206091b4d717b9707.png"/>
          <p:cNvPicPr>
            <a:picLocks noChangeAspect="1"/>
          </p:cNvPicPr>
          <p:nvPr/>
        </p:nvPicPr>
        <p:blipFill>
          <a:blip r:embed="rId2" cstate="print"/>
          <a:srcRect t="21317" b="28702"/>
          <a:stretch>
            <a:fillRect/>
          </a:stretch>
        </p:blipFill>
        <p:spPr>
          <a:xfrm>
            <a:off x="212687" y="332656"/>
            <a:ext cx="2904188" cy="136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261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274042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692696"/>
            <a:ext cx="7620000" cy="570810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l-PL" sz="1600" dirty="0"/>
              <a:t>2. rozpoznanie ustalone przez lekarza kierującego</a:t>
            </a:r>
            <a:br>
              <a:rPr lang="pl-PL" sz="1600" dirty="0"/>
            </a:br>
            <a:r>
              <a:rPr lang="pl-PL" sz="1600" dirty="0"/>
              <a:t>3. datę przyjęcia(rok, miesiąc, dzień i godzinę przyjęcia)</a:t>
            </a:r>
            <a:br>
              <a:rPr lang="pl-PL" sz="1600" dirty="0"/>
            </a:br>
            <a:r>
              <a:rPr lang="pl-PL" sz="1600" dirty="0"/>
              <a:t>4. istotne dane z wywiadu lekarskiego i badania przedmiotowego przy przyjęciu pacjenta oraz ewentualne obserwacje, wyniki badań dodatkowych i postępowanie lekarskie</a:t>
            </a:r>
            <a:br>
              <a:rPr lang="pl-PL" sz="1600" dirty="0"/>
            </a:br>
            <a:r>
              <a:rPr lang="pl-PL" sz="1600" dirty="0"/>
              <a:t>5. rozpoznanie wstępne ustalone przez lekarza </a:t>
            </a:r>
            <a:r>
              <a:rPr lang="pl-PL" sz="1600" dirty="0" smtClean="0"/>
              <a:t>przyjmującego</a:t>
            </a:r>
          </a:p>
          <a:p>
            <a:pPr marL="114300" indent="0">
              <a:buNone/>
            </a:pPr>
            <a:r>
              <a:rPr lang="pl-PL" sz="1600" dirty="0" smtClean="0"/>
              <a:t>6</a:t>
            </a:r>
            <a:r>
              <a:rPr lang="pl-PL" sz="1600" dirty="0"/>
              <a:t>. identyfikatory lekarza przyjmującego i jego </a:t>
            </a:r>
            <a:r>
              <a:rPr lang="pl-PL" sz="1600" dirty="0" smtClean="0"/>
              <a:t>podpis</a:t>
            </a:r>
          </a:p>
          <a:p>
            <a:pPr marL="114300" indent="0">
              <a:buNone/>
            </a:pPr>
            <a:r>
              <a:rPr lang="pl-PL" sz="1600" dirty="0" smtClean="0"/>
              <a:t> </a:t>
            </a:r>
          </a:p>
          <a:p>
            <a:pPr marL="114300" indent="0">
              <a:buNone/>
            </a:pPr>
            <a:r>
              <a:rPr lang="pl-PL" sz="1600" b="1" u="sng" dirty="0" smtClean="0">
                <a:solidFill>
                  <a:srgbClr val="C00000"/>
                </a:solidFill>
              </a:rPr>
              <a:t>Historia </a:t>
            </a:r>
            <a:r>
              <a:rPr lang="pl-PL" sz="1600" b="1" u="sng" dirty="0">
                <a:solidFill>
                  <a:srgbClr val="C00000"/>
                </a:solidFill>
              </a:rPr>
              <a:t>choroby, w części dotyczącej przebiegu hospitalizacji </a:t>
            </a:r>
            <a:r>
              <a:rPr lang="pl-PL" sz="1600" b="1" u="sng" dirty="0" smtClean="0">
                <a:solidFill>
                  <a:srgbClr val="C00000"/>
                </a:solidFill>
              </a:rPr>
              <a:t>zawiera: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1600" b="1" u="sng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 smtClean="0"/>
              <a:t>dane </a:t>
            </a:r>
            <a:r>
              <a:rPr lang="pl-PL" sz="1600" dirty="0"/>
              <a:t>uzyskane z wywiadu lekarskiego i badania </a:t>
            </a:r>
            <a:r>
              <a:rPr lang="pl-PL" sz="1600" dirty="0" smtClean="0"/>
              <a:t>przedmiotowego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 smtClean="0"/>
              <a:t>zapisy </a:t>
            </a:r>
            <a:r>
              <a:rPr lang="pl-PL" sz="1600" dirty="0"/>
              <a:t>obserwacji stanu zdrowia </a:t>
            </a:r>
            <a:r>
              <a:rPr lang="pl-PL" sz="1600" dirty="0" smtClean="0"/>
              <a:t>pacjenta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 smtClean="0"/>
              <a:t>zapisy </a:t>
            </a:r>
            <a:r>
              <a:rPr lang="pl-PL" sz="1600" dirty="0"/>
              <a:t>zleceń lekarskich dotyczących:- podania leków- wykonania zabiegów diagnostycznych, leczniczych, rehabilitacyjnych, i pielęgnacyjnych- zastosowania </a:t>
            </a:r>
            <a:r>
              <a:rPr lang="pl-PL" sz="1600" dirty="0" smtClean="0"/>
              <a:t>diety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 smtClean="0"/>
              <a:t>zapisy </a:t>
            </a:r>
            <a:r>
              <a:rPr lang="pl-PL" sz="1600" dirty="0"/>
              <a:t>o wynikach badań diagnostycznych i </a:t>
            </a:r>
            <a:r>
              <a:rPr lang="pl-PL" sz="1600" dirty="0" smtClean="0"/>
              <a:t>konsultacyjnych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 smtClean="0"/>
              <a:t>zapisy </a:t>
            </a:r>
            <a:r>
              <a:rPr lang="pl-PL" sz="1600" dirty="0"/>
              <a:t>dotyczące przebiegu hospitalizacji powinny być dokonywane na bieżąco przez lekarza prowadzącego i okresowo kontrolowane przez </a:t>
            </a:r>
            <a:r>
              <a:rPr lang="pl-PL" sz="1600" dirty="0" smtClean="0"/>
              <a:t>ordynatora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 smtClean="0"/>
              <a:t>Zapisy </a:t>
            </a:r>
            <a:r>
              <a:rPr lang="pl-PL" sz="1600" dirty="0"/>
              <a:t>w kartach zleceń lekarskich są dokonywane i podpisywane przez lekarza prowadzącego lub lekarzy dyżurnych. Osoba wykonująca zlecenia i składa </a:t>
            </a:r>
            <a:r>
              <a:rPr lang="pl-PL" sz="1600" dirty="0" smtClean="0"/>
              <a:t>podpis.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 smtClean="0"/>
              <a:t>Zapisy </a:t>
            </a:r>
            <a:r>
              <a:rPr lang="pl-PL" sz="1600" dirty="0"/>
              <a:t>w kartach obserwacyjnych, kartach gorączkowych itp. powinny być dokonywane przez lekarza prowadzącego, lekarzy dyżurnych </a:t>
            </a:r>
            <a:r>
              <a:rPr lang="pl-PL" sz="1600" dirty="0" smtClean="0"/>
              <a:t>oraz pielęgniarki/położne.</a:t>
            </a:r>
          </a:p>
          <a:p>
            <a:pPr marL="114300" indent="0" algn="just">
              <a:buNone/>
            </a:pPr>
            <a:r>
              <a:rPr lang="pl-PL" sz="1600" dirty="0"/>
              <a:t/>
            </a:r>
            <a:br>
              <a:rPr lang="pl-PL" sz="1600" dirty="0"/>
            </a:br>
            <a:endParaRPr lang="pl-PL" sz="16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7070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b="1" dirty="0">
                <a:solidFill>
                  <a:srgbClr val="C00000"/>
                </a:solidFill>
              </a:rPr>
              <a:t>Historia choroby, w części dotyczącej wypisu pacjenta ze szpitala zawiera:</a:t>
            </a:r>
            <a:br>
              <a:rPr lang="pl-PL" b="1" dirty="0">
                <a:solidFill>
                  <a:srgbClr val="C00000"/>
                </a:solidFill>
              </a:rPr>
            </a:br>
            <a:r>
              <a:rPr lang="pl-PL" dirty="0"/>
              <a:t>1. rozpoznanie kliniczne składające się z określenia choroby zasadniczej chorób współistniejących i powikłań</a:t>
            </a:r>
            <a:br>
              <a:rPr lang="pl-PL" dirty="0"/>
            </a:br>
            <a:r>
              <a:rPr lang="pl-PL" dirty="0"/>
              <a:t>2. numer statystyczny choroby zasadniczej i głównej choroby współistniejącej</a:t>
            </a:r>
            <a:br>
              <a:rPr lang="pl-PL" dirty="0"/>
            </a:br>
            <a:r>
              <a:rPr lang="pl-PL" dirty="0"/>
              <a:t>3. rodzaj leczenia, z wymienieniem wykonanych zabiegów operacyjnych</a:t>
            </a:r>
            <a:br>
              <a:rPr lang="pl-PL" dirty="0"/>
            </a:br>
            <a:r>
              <a:rPr lang="pl-PL" dirty="0"/>
              <a:t>4. epikryzę</a:t>
            </a:r>
            <a:br>
              <a:rPr lang="pl-PL" dirty="0"/>
            </a:br>
            <a:r>
              <a:rPr lang="pl-PL" dirty="0"/>
              <a:t>5. adnotacje o przyczynie i okolicznościach wypisania ze szpitala</a:t>
            </a:r>
            <a:br>
              <a:rPr lang="pl-PL" dirty="0"/>
            </a:br>
            <a:r>
              <a:rPr lang="pl-PL" dirty="0"/>
              <a:t>6. wskazania dotyczące dalszego sposobu leczenia, żywienia, pielęgnowania i trybu życia, jeżeli zachodzi taka potrzeba</a:t>
            </a:r>
            <a:br>
              <a:rPr lang="pl-PL" dirty="0"/>
            </a:br>
            <a:r>
              <a:rPr lang="pl-PL" dirty="0"/>
              <a:t>7. adnotacje o lekach i artykułach sanitarnych, zapisanych na receptach wydanych pacjentowi</a:t>
            </a:r>
          </a:p>
          <a:p>
            <a:r>
              <a:rPr lang="pl-PL" dirty="0"/>
              <a:t>8. datę wypisania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7551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Przy ustalaniu wskazań, jakich pacjent ma przestrzegać po opuszczeniu szpitala, należy podać ponadto przypuszczalny okres czasowej niezdolności do pracy oraz w miarę potrzeby ocenę zdolności wykonywania dotychczasowego zatrudnienia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Wypisu </a:t>
            </a:r>
            <a:r>
              <a:rPr lang="pl-PL" dirty="0"/>
              <a:t>pacjenta dokonuje lekarz prowadzący, przedstawiając zakończoną i podpisaną przez siebie historię choroby do oceny </a:t>
            </a:r>
            <a:br>
              <a:rPr lang="pl-PL" dirty="0"/>
            </a:br>
            <a:r>
              <a:rPr lang="pl-PL" dirty="0"/>
              <a:t>i podpisu ordynatorowi oddziału. </a:t>
            </a:r>
            <a:endParaRPr lang="pl-PL" dirty="0" smtClean="0"/>
          </a:p>
          <a:p>
            <a:pPr algn="just"/>
            <a:r>
              <a:rPr lang="pl-PL" dirty="0" smtClean="0"/>
              <a:t>Lekarz </a:t>
            </a:r>
            <a:r>
              <a:rPr lang="pl-PL" dirty="0"/>
              <a:t>wypisujący pacjenta wystawia na podstawie historii choroby trzy egzemplarze karty informacyjnej z leczenia szpitalnego.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9050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Kartę informacyjną podpisuje lekarz wystawiający i ordynator. W karcie informacyjnej należy podać rozpoznania choroby, wyniki badań diagnostycznych, konsultacyjnych, stosowane leczenie, wskazania dotyczące dalszego sposobu leczenia, żywienia, pielęgnowania i trybu życia oraz orzeczony przy wypisie okres czasowej niezdolności do pracy. </a:t>
            </a:r>
            <a:endParaRPr lang="pl-PL" dirty="0" smtClean="0"/>
          </a:p>
          <a:p>
            <a:pPr algn="just"/>
            <a:r>
              <a:rPr lang="pl-PL" u="sng" dirty="0" smtClean="0"/>
              <a:t>Jeden </a:t>
            </a:r>
            <a:r>
              <a:rPr lang="pl-PL" u="sng" dirty="0"/>
              <a:t>egzemplarz</a:t>
            </a:r>
            <a:r>
              <a:rPr lang="pl-PL" dirty="0"/>
              <a:t> karty informacyjnej wydaje się pacjentowi lub jego przedstawicielowi ustawowemu bądź opiekunowi faktycznemu, </a:t>
            </a:r>
            <a:r>
              <a:rPr lang="pl-PL" u="sng" dirty="0"/>
              <a:t>drugi egzemplarz </a:t>
            </a:r>
            <a:r>
              <a:rPr lang="pl-PL" dirty="0"/>
              <a:t>przekazuje się do lekarza ogólnego wskazanego przez osobę, której wydano kartę informacyjną lub do zakładu opieki zdrowotnej zapewniającą całodobową opiekę nad pacjentem, jeżeli pacjent zostaje skierowany do dalszego leczenia w takim zakładzie.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3636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274042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4"/>
            <a:ext cx="7620000" cy="5636096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l-PL" sz="2600" b="1" dirty="0">
                <a:solidFill>
                  <a:srgbClr val="C00000"/>
                </a:solidFill>
              </a:rPr>
              <a:t>Księga główna przyjęć i wypisów zawiera:</a:t>
            </a:r>
            <a:endParaRPr lang="pl-PL" sz="2600" dirty="0">
              <a:solidFill>
                <a:srgbClr val="C00000"/>
              </a:solidFill>
            </a:endParaRPr>
          </a:p>
          <a:p>
            <a:pPr marL="114300" indent="0">
              <a:buNone/>
            </a:pPr>
            <a:r>
              <a:rPr lang="pl-PL" dirty="0" smtClean="0"/>
              <a:t>1</a:t>
            </a:r>
            <a:r>
              <a:rPr lang="pl-PL" dirty="0"/>
              <a:t>. identyfikatory zakładu</a:t>
            </a:r>
            <a:br>
              <a:rPr lang="pl-PL" dirty="0"/>
            </a:br>
            <a:r>
              <a:rPr lang="pl-PL" dirty="0"/>
              <a:t>2. numer kolejny księgi</a:t>
            </a:r>
            <a:br>
              <a:rPr lang="pl-PL" dirty="0"/>
            </a:br>
            <a:r>
              <a:rPr lang="pl-PL" dirty="0"/>
              <a:t>3. datę przyjęcia pacjenta</a:t>
            </a:r>
            <a:br>
              <a:rPr lang="pl-PL" dirty="0"/>
            </a:br>
            <a:r>
              <a:rPr lang="pl-PL" dirty="0"/>
              <a:t>4. identyfikatory pacjenta nazwisko i imię, płeć, data urodzenia, adres zamieszkania, kod pocztowy, rodzaj wykształcenia, numer PESEL.</a:t>
            </a:r>
            <a:br>
              <a:rPr lang="pl-PL" dirty="0"/>
            </a:br>
            <a:r>
              <a:rPr lang="pl-PL" dirty="0"/>
              <a:t>5. identyfikatory oddziałów, na których pacjent przebywał</a:t>
            </a:r>
            <a:br>
              <a:rPr lang="pl-PL" dirty="0"/>
            </a:br>
            <a:r>
              <a:rPr lang="pl-PL" dirty="0"/>
              <a:t>6. dane odnoszące się do przedmiotów przekazanych do depozytu i numer kwitu depozytowego</a:t>
            </a:r>
            <a:br>
              <a:rPr lang="pl-PL" dirty="0"/>
            </a:br>
            <a:r>
              <a:rPr lang="pl-PL" dirty="0"/>
              <a:t>7. rozpoznanie wstępne ( numer statystyczny choroby lub urazu)</a:t>
            </a:r>
            <a:br>
              <a:rPr lang="pl-PL" dirty="0"/>
            </a:br>
            <a:r>
              <a:rPr lang="pl-PL" dirty="0"/>
              <a:t>8. rozpoznanie przy wypisie ( numer statystyczny choroby lub urazu)</a:t>
            </a:r>
            <a:br>
              <a:rPr lang="pl-PL" dirty="0"/>
            </a:br>
            <a:r>
              <a:rPr lang="pl-PL" dirty="0"/>
              <a:t>9. główne i dodatkowe postępowanie medyczne</a:t>
            </a:r>
            <a:br>
              <a:rPr lang="pl-PL" dirty="0"/>
            </a:br>
            <a:r>
              <a:rPr lang="pl-PL" dirty="0"/>
              <a:t>10. datę wypisu(rok, miesiąc, dzień)</a:t>
            </a:r>
            <a:br>
              <a:rPr lang="pl-PL" dirty="0"/>
            </a:br>
            <a:r>
              <a:rPr lang="pl-PL" dirty="0"/>
              <a:t>11. miejsce, dokąd pacjent został wypisany</a:t>
            </a:r>
            <a:br>
              <a:rPr lang="pl-PL" dirty="0"/>
            </a:br>
            <a:r>
              <a:rPr lang="pl-PL" dirty="0"/>
              <a:t>12. adnotacje o okolicznościach</a:t>
            </a:r>
            <a:br>
              <a:rPr lang="pl-PL" dirty="0"/>
            </a:br>
            <a:r>
              <a:rPr lang="pl-PL" dirty="0"/>
              <a:t>13. przyczynę zgonu (numer statystyczny przyczyny zgonu)</a:t>
            </a:r>
            <a:br>
              <a:rPr lang="pl-PL" dirty="0"/>
            </a:br>
            <a:r>
              <a:rPr lang="pl-PL" dirty="0"/>
              <a:t>14. informację o ewentualnym pobraniu opłat za leczenie</a:t>
            </a:r>
            <a:br>
              <a:rPr lang="pl-PL" dirty="0"/>
            </a:br>
            <a:r>
              <a:rPr lang="pl-PL" dirty="0"/>
              <a:t>15. identyfikatory lekarza wypisującego</a:t>
            </a:r>
          </a:p>
          <a:p>
            <a:pPr marL="11430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6845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34605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7620000" cy="556408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b="1" dirty="0">
                <a:solidFill>
                  <a:srgbClr val="C00000"/>
                </a:solidFill>
              </a:rPr>
              <a:t>Księga ruchu chorych oddziału szpitala zawiera:</a:t>
            </a:r>
            <a:r>
              <a:rPr lang="pl-PL" dirty="0">
                <a:solidFill>
                  <a:srgbClr val="C00000"/>
                </a:solidFill>
              </a:rPr>
              <a:t/>
            </a:r>
            <a:br>
              <a:rPr lang="pl-PL" dirty="0">
                <a:solidFill>
                  <a:srgbClr val="C00000"/>
                </a:solidFill>
              </a:rPr>
            </a:br>
            <a:r>
              <a:rPr lang="pl-PL" dirty="0"/>
              <a:t>1. numer kolejny księgi</a:t>
            </a:r>
            <a:br>
              <a:rPr lang="pl-PL" dirty="0"/>
            </a:br>
            <a:r>
              <a:rPr lang="pl-PL" dirty="0"/>
              <a:t>2. datę przyjęcia</a:t>
            </a:r>
            <a:br>
              <a:rPr lang="pl-PL" dirty="0"/>
            </a:br>
            <a:r>
              <a:rPr lang="pl-PL" dirty="0"/>
              <a:t>3. numer księgi głównej przyjęć i wypisów</a:t>
            </a:r>
            <a:br>
              <a:rPr lang="pl-PL" dirty="0"/>
            </a:br>
            <a:r>
              <a:rPr lang="pl-PL" dirty="0"/>
              <a:t>4. identyfikatory pacjenta</a:t>
            </a:r>
            <a:br>
              <a:rPr lang="pl-PL" dirty="0"/>
            </a:br>
            <a:r>
              <a:rPr lang="pl-PL" dirty="0"/>
              <a:t>5. identyfikatory lekarza prowadzącego</a:t>
            </a:r>
            <a:br>
              <a:rPr lang="pl-PL" dirty="0"/>
            </a:br>
            <a:r>
              <a:rPr lang="pl-PL" dirty="0"/>
              <a:t>6. datę wypisania (przeniesienia na inny oddział)</a:t>
            </a:r>
            <a:br>
              <a:rPr lang="pl-PL" dirty="0"/>
            </a:br>
            <a:r>
              <a:rPr lang="pl-PL" dirty="0"/>
              <a:t>7. rozpoznanie wstępne (numer statystyczny choroby lub urazu)</a:t>
            </a:r>
            <a:br>
              <a:rPr lang="pl-PL" dirty="0"/>
            </a:br>
            <a:r>
              <a:rPr lang="pl-PL" dirty="0"/>
              <a:t>8. rozpoznanie przy wypisie (numer statystyczny choroby lub urazu)</a:t>
            </a:r>
            <a:br>
              <a:rPr lang="pl-PL" dirty="0"/>
            </a:br>
            <a:r>
              <a:rPr lang="pl-PL" dirty="0"/>
              <a:t>9. adnotację, dokąd pacjent został wypisany</a:t>
            </a:r>
            <a:br>
              <a:rPr lang="pl-PL" dirty="0"/>
            </a:br>
            <a:r>
              <a:rPr lang="pl-PL" dirty="0"/>
              <a:t>10. identyfikatory lekarza wypisującego Przekazywanie kart informacyjnych odbywa się w trybie poufnym. Trzeci egzemplarz karty informacyjnej dołącza się do historii choroby.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32353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9006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7620000" cy="5420072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pl-PL" b="1" dirty="0">
                <a:solidFill>
                  <a:srgbClr val="C00000"/>
                </a:solidFill>
              </a:rPr>
              <a:t>Historia choroby w przypadku zgonu pacjenta zawiera:</a:t>
            </a:r>
            <a:endParaRPr lang="pl-PL" dirty="0">
              <a:solidFill>
                <a:srgbClr val="C00000"/>
              </a:solidFill>
            </a:endParaRPr>
          </a:p>
          <a:p>
            <a:pPr marL="114300" indent="0">
              <a:buNone/>
            </a:pPr>
            <a:r>
              <a:rPr lang="pl-PL" dirty="0"/>
              <a:t>1. datę i godzinę zgonu</a:t>
            </a:r>
          </a:p>
          <a:p>
            <a:pPr marL="114300" indent="0">
              <a:buNone/>
            </a:pPr>
            <a:r>
              <a:rPr lang="pl-PL" dirty="0"/>
              <a:t>2.przyczynę zgonu oraz numer statystyczny przyczyny zgonu</a:t>
            </a:r>
            <a:br>
              <a:rPr lang="pl-PL" dirty="0"/>
            </a:br>
            <a:r>
              <a:rPr lang="pl-PL" dirty="0"/>
              <a:t>3. adnotację o wykonaniu lub niewykonaniu sekcji zwłok wraz z uzasadnienie podjętej decyzji</a:t>
            </a:r>
          </a:p>
          <a:p>
            <a:pPr marL="114300" indent="0" algn="just">
              <a:buNone/>
            </a:pPr>
            <a:r>
              <a:rPr lang="pl-PL" dirty="0"/>
              <a:t>4.adnotację o ewentualnym pobraniu ze zwłok narządów lub </a:t>
            </a:r>
            <a:r>
              <a:rPr lang="pl-PL" dirty="0" smtClean="0"/>
              <a:t>tkanek</a:t>
            </a:r>
          </a:p>
          <a:p>
            <a:pPr marL="114300" indent="0" algn="just">
              <a:buNone/>
            </a:pPr>
            <a:endParaRPr lang="pl-PL" dirty="0" smtClean="0"/>
          </a:p>
          <a:p>
            <a:r>
              <a:rPr lang="pl-PL" dirty="0" smtClean="0"/>
              <a:t>W </a:t>
            </a:r>
            <a:r>
              <a:rPr lang="pl-PL" dirty="0"/>
              <a:t>razie podjęcia decyzji o wykonaniu sekcji zwłok, historię choroby po wypełnieniu części dotyczącej wypisu przekazuje się lekarzowi wykonującemu sekcję. Lekarz wykonujący sekcję zwłok wystawia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dwóch egzemplarzach protokół badania sekcyjnego z ustalonym rozpoznaniem anatomopatologicznym. </a:t>
            </a:r>
            <a:endParaRPr lang="pl-PL" dirty="0" smtClean="0"/>
          </a:p>
          <a:p>
            <a:pPr algn="just"/>
            <a:r>
              <a:rPr lang="pl-PL" dirty="0" smtClean="0"/>
              <a:t>Jeden </a:t>
            </a:r>
            <a:r>
              <a:rPr lang="pl-PL" dirty="0"/>
              <a:t>egzemplarz protokołu badania sekcyjnego pozostaje u lekarza wykonującego sekcję. </a:t>
            </a:r>
            <a:endParaRPr lang="pl-PL" dirty="0" smtClean="0"/>
          </a:p>
          <a:p>
            <a:pPr algn="just"/>
            <a:r>
              <a:rPr lang="pl-PL" dirty="0" smtClean="0"/>
              <a:t>Historię </a:t>
            </a:r>
            <a:r>
              <a:rPr lang="pl-PL" dirty="0"/>
              <a:t>choroby, wraz z oryginałem protokołu badania sekcyjnego, przekazuje się lekarzowi prowadzącemu, który porównuje rozpoznanie kliniczne i epikryzę z rozpoznaniem anatomopatologicznym.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2709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W razie rozbieżności pomiędzy rozpoznaniem klinicznym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rozpoznaniem anatomopatologicznym, lekarz dokonuje zwięzłej oceny przyczyn rozbieżności oraz ustala ostateczne rozpoznanie choroby zasadniczej, chorób współistniejących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powikłań. </a:t>
            </a:r>
            <a:endParaRPr lang="pl-PL" dirty="0" smtClean="0"/>
          </a:p>
          <a:p>
            <a:pPr algn="just"/>
            <a:r>
              <a:rPr lang="pl-PL" dirty="0" smtClean="0"/>
              <a:t>Lekarz </a:t>
            </a:r>
            <a:r>
              <a:rPr lang="pl-PL" dirty="0"/>
              <a:t>prowadzący przedstawia zakończoną i podpisaną przez siebie historię choroby do oceny i podpisu ordynatorowi oddziału. </a:t>
            </a:r>
            <a:endParaRPr lang="pl-PL" dirty="0" smtClean="0"/>
          </a:p>
          <a:p>
            <a:pPr algn="just"/>
            <a:r>
              <a:rPr lang="pl-PL" dirty="0" smtClean="0"/>
              <a:t>Zakończoną </a:t>
            </a:r>
            <a:r>
              <a:rPr lang="pl-PL" dirty="0"/>
              <a:t>historię choroby przekazuje się do komórki dokumentacji chorych i statystyki medycznej </a:t>
            </a:r>
            <a:r>
              <a:rPr lang="pl-PL" dirty="0" err="1"/>
              <a:t>W.w</a:t>
            </a:r>
            <a:r>
              <a:rPr lang="pl-PL" dirty="0"/>
              <a:t> komórka po sprawdzeniu kompletności historii choroby do archiwum szpitala.</a:t>
            </a:r>
          </a:p>
          <a:p>
            <a:pPr algn="just"/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92846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l-PL" b="1" dirty="0">
                <a:solidFill>
                  <a:srgbClr val="C00000"/>
                </a:solidFill>
              </a:rPr>
              <a:t>PRZECHOWYWANIE DOKUMENTACJI MEDYCZNEJ</a:t>
            </a:r>
            <a:endParaRPr lang="pl-PL" dirty="0">
              <a:solidFill>
                <a:srgbClr val="C00000"/>
              </a:solidFill>
            </a:endParaRPr>
          </a:p>
          <a:p>
            <a:pPr algn="just"/>
            <a:r>
              <a:rPr lang="pl-PL" dirty="0" smtClean="0"/>
              <a:t>Dokumentacja </a:t>
            </a:r>
            <a:r>
              <a:rPr lang="pl-PL" dirty="0"/>
              <a:t>medyczna wewnętrzna jest przechowywana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zakładzie opieki zdrowotnej, w którym została sporządzona.</a:t>
            </a:r>
          </a:p>
          <a:p>
            <a:pPr algn="just"/>
            <a:r>
              <a:rPr lang="pl-PL" dirty="0" smtClean="0"/>
              <a:t>Kierownik </a:t>
            </a:r>
            <a:r>
              <a:rPr lang="pl-PL" dirty="0"/>
              <a:t>zakładu opieki zdrowotnej jest odpowiedzialny za stworzenie warunków organizacyjnych i technicznych przechowywania dokumentacji medycznej zapewniających jej poufność, zabezpieczających przed zniszczeniem lub zgubieniem oraz umożliwiających jej wykorzystanie bez zbędnej zwłoki.</a:t>
            </a:r>
          </a:p>
          <a:p>
            <a:pPr algn="just"/>
            <a:r>
              <a:rPr lang="pl-PL" dirty="0" smtClean="0"/>
              <a:t>Sposób </a:t>
            </a:r>
            <a:r>
              <a:rPr lang="pl-PL" dirty="0"/>
              <a:t>i miejsce przechowywania bieżącej dokumentacji medycznej wewnętrznej określają kierownicy poszczególnych jednostek </a:t>
            </a:r>
            <a:r>
              <a:rPr lang="pl-PL" dirty="0" smtClean="0"/>
              <a:t>organizacyjny  </a:t>
            </a:r>
            <a:r>
              <a:rPr lang="pl-PL" dirty="0"/>
              <a:t>w </a:t>
            </a:r>
            <a:r>
              <a:rPr lang="pl-PL" dirty="0" smtClean="0"/>
              <a:t>porozumieniu z </a:t>
            </a:r>
            <a:r>
              <a:rPr lang="pl-PL" dirty="0"/>
              <a:t>kierownikiem zakładu opieki zdrowotnej.</a:t>
            </a:r>
          </a:p>
          <a:p>
            <a:pPr algn="just"/>
            <a:r>
              <a:rPr lang="pl-PL" dirty="0" smtClean="0"/>
              <a:t>Zakończoną </a:t>
            </a:r>
            <a:r>
              <a:rPr lang="pl-PL" dirty="0"/>
              <a:t>dokumentację wewnętrzną indywidualną oraz zakończoną dokumentację zbiorczą przechowuje archiwum zakładu.</a:t>
            </a:r>
          </a:p>
          <a:p>
            <a:pPr algn="just"/>
            <a:r>
              <a:rPr lang="pl-PL" dirty="0" smtClean="0"/>
              <a:t>Archiwum </a:t>
            </a:r>
            <a:r>
              <a:rPr lang="pl-PL" dirty="0"/>
              <a:t>powinno posiadać odpowiednie warunki zabezpieczające dokumentację przed zniszczeniem i dostępem osób trzecich.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4761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18058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7620000" cy="556408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l-PL" sz="1800" dirty="0"/>
              <a:t>6. Dokumentacja przechowywana w archiwum jest skatalogowana w oparciu o stały numer księgi głównej przyjęć i wypisów szpitala lub kartotekę przychodni.</a:t>
            </a:r>
            <a:br>
              <a:rPr lang="pl-PL" sz="1800" dirty="0"/>
            </a:br>
            <a:r>
              <a:rPr lang="pl-PL" sz="1800" dirty="0"/>
              <a:t>7. Dokumentacja archiwalna zakładu opieki zdrowotnej, z zastrzeżeniem pkt. b,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 smtClean="0"/>
              <a:t>Powinna </a:t>
            </a:r>
            <a:r>
              <a:rPr lang="pl-PL" sz="1800" dirty="0"/>
              <a:t>być przechowywana przez okres 10 </a:t>
            </a:r>
            <a:r>
              <a:rPr lang="pl-PL" sz="1800" dirty="0" smtClean="0"/>
              <a:t>lat.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 smtClean="0"/>
              <a:t>Księga </a:t>
            </a:r>
            <a:r>
              <a:rPr lang="pl-PL" sz="1800" dirty="0"/>
              <a:t>główna przyjęć i wypisów oraz dokumentacja medyczna indywidualna wewnętrzna, w przypadku zgonu pacjenta na skutek uszkodzenia ciała lub otrucia, powinna być przechowywana przez okres 20 </a:t>
            </a:r>
            <a:r>
              <a:rPr lang="pl-PL" sz="1800" dirty="0" smtClean="0"/>
              <a:t>lat.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 smtClean="0"/>
              <a:t>Zdjęcia </a:t>
            </a:r>
            <a:r>
              <a:rPr lang="pl-PL" sz="1800" dirty="0"/>
              <a:t>rentgenowskie, przechowywane poza dokumentacją medyczną indywidualną wewnętrzną, powinny być przechowywane przez okres 5 </a:t>
            </a:r>
            <a:r>
              <a:rPr lang="pl-PL" sz="1800" dirty="0" smtClean="0"/>
              <a:t>lat.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 smtClean="0"/>
              <a:t>Skierowania </a:t>
            </a:r>
            <a:r>
              <a:rPr lang="pl-PL" sz="1800" dirty="0"/>
              <a:t>na badania lub zlecenia lekarza powinny być przechowywane przez okres 2 </a:t>
            </a:r>
            <a:r>
              <a:rPr lang="pl-PL" sz="1800" dirty="0" smtClean="0"/>
              <a:t>lat.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 smtClean="0"/>
              <a:t>Dla </a:t>
            </a:r>
            <a:r>
              <a:rPr lang="pl-PL" sz="1800" dirty="0"/>
              <a:t>celów naukowo-badawczych oraz gdy pozwalają na to warunki techniczne zakładu dokumentacja medyczna wewnętrzna może być przechowywana przez okresy dłuższe niż w/określone. Decyzję w tej sprawie podejmuje kierownik zakładu opieki </a:t>
            </a:r>
            <a:r>
              <a:rPr lang="pl-PL" sz="1800" dirty="0" smtClean="0"/>
              <a:t>zdrowotnej.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 err="1" smtClean="0"/>
              <a:t>fPo</a:t>
            </a:r>
            <a:r>
              <a:rPr lang="pl-PL" sz="1800" dirty="0" smtClean="0"/>
              <a:t> </a:t>
            </a:r>
            <a:r>
              <a:rPr lang="pl-PL" sz="1800" dirty="0"/>
              <a:t>upływie w wymienionych okresach archiwalna dokumentacja medyczna powinna zostać zniszczona w sposób uniemożliwiający identyfikację osoby, której dotyczy.</a:t>
            </a:r>
            <a:br>
              <a:rPr lang="pl-PL" sz="1800" dirty="0"/>
            </a:br>
            <a:endParaRPr lang="pl-PL" sz="1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8688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SZKOLENIA</a:t>
            </a:r>
            <a:endParaRPr lang="pl-PL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52601"/>
            <a:ext cx="7931224" cy="4340696"/>
          </a:xfrm>
        </p:spPr>
        <p:txBody>
          <a:bodyPr>
            <a:normAutofit fontScale="77500" lnSpcReduction="20000"/>
          </a:bodyPr>
          <a:lstStyle/>
          <a:p>
            <a:pPr marL="571500" indent="-457200" algn="just">
              <a:buFont typeface="+mj-lt"/>
              <a:buAutoNum type="arabicPeriod"/>
            </a:pPr>
            <a:r>
              <a:rPr lang="pl-PL" dirty="0" smtClean="0"/>
              <a:t>Dokumentacja </a:t>
            </a:r>
            <a:r>
              <a:rPr lang="pl-PL" dirty="0"/>
              <a:t>medyczna </a:t>
            </a:r>
            <a:r>
              <a:rPr lang="pl-PL" dirty="0" smtClean="0"/>
              <a:t>- rodzaje</a:t>
            </a:r>
            <a:endParaRPr lang="pl-PL" dirty="0"/>
          </a:p>
          <a:p>
            <a:pPr marL="571500" indent="-457200" algn="just">
              <a:buFont typeface="+mj-lt"/>
              <a:buAutoNum type="arabicPeriod"/>
            </a:pPr>
            <a:r>
              <a:rPr lang="pl-PL" dirty="0" smtClean="0"/>
              <a:t>Przechowywanie </a:t>
            </a:r>
            <a:r>
              <a:rPr lang="pl-PL" dirty="0"/>
              <a:t>dokumentacji  (okresy przechowywania dokumentacji).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pl-PL" dirty="0" smtClean="0"/>
              <a:t>Dokumentacja </a:t>
            </a:r>
            <a:r>
              <a:rPr lang="pl-PL" dirty="0"/>
              <a:t>medyczna w postaci elektronicznej (obowiązek prowadzenia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wyjątek).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pl-PL" dirty="0" smtClean="0"/>
              <a:t>Elektroniczna </a:t>
            </a:r>
            <a:r>
              <a:rPr lang="pl-PL" dirty="0"/>
              <a:t>dokumentacja medyczna (obowiązek prowadzenia elektronicznej dokumentacji medycznej – EDM).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pl-PL" dirty="0" smtClean="0"/>
              <a:t>Warunki </a:t>
            </a:r>
            <a:r>
              <a:rPr lang="pl-PL" dirty="0"/>
              <a:t>dla systemu do prowadzenia dokumentacji medycznej (udostępnianie dokumentacji medycznej, udostępnianie informacji o stanie zdrowia).</a:t>
            </a:r>
          </a:p>
          <a:p>
            <a:pPr marL="571500" lvl="0" indent="-457200" algn="just">
              <a:buFont typeface="+mj-lt"/>
              <a:buAutoNum type="arabicPeriod"/>
            </a:pPr>
            <a:r>
              <a:rPr lang="pl-PL" dirty="0"/>
              <a:t>Udostępnianie dokumentacji medycznej.</a:t>
            </a:r>
          </a:p>
          <a:p>
            <a:pPr marL="571500" lvl="0" indent="-457200" algn="just">
              <a:buFont typeface="+mj-lt"/>
              <a:buAutoNum type="arabicPeriod"/>
            </a:pPr>
            <a:r>
              <a:rPr lang="pl-PL" dirty="0"/>
              <a:t>Udostępnianie wyników badań.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pl-PL" dirty="0" smtClean="0"/>
              <a:t>Podpisywanie </a:t>
            </a:r>
            <a:r>
              <a:rPr lang="pl-PL" dirty="0"/>
              <a:t>dokumentacji (oświadczenia pacjenta w dokumentacji).</a:t>
            </a:r>
          </a:p>
          <a:p>
            <a:pPr marL="571500" lvl="0" indent="-457200" algn="just">
              <a:buFont typeface="+mj-lt"/>
              <a:buAutoNum type="arabicPeriod"/>
            </a:pPr>
            <a:r>
              <a:rPr lang="pl-PL" dirty="0"/>
              <a:t>Zgody medyczne.</a:t>
            </a:r>
          </a:p>
          <a:p>
            <a:pPr marL="571500" lvl="0" indent="-457200" algn="just">
              <a:buFont typeface="+mj-lt"/>
              <a:buAutoNum type="arabicPeriod"/>
            </a:pPr>
            <a:r>
              <a:rPr lang="pl-PL" dirty="0"/>
              <a:t>Problem zgody na przetwarzanie danych osobowych.</a:t>
            </a:r>
          </a:p>
          <a:p>
            <a:pPr marL="571500" lvl="0" indent="-457200" algn="just">
              <a:buFont typeface="+mj-lt"/>
              <a:buAutoNum type="arabicPeriod"/>
            </a:pPr>
            <a:r>
              <a:rPr lang="pl-PL" dirty="0"/>
              <a:t>Problem powierzenia przetwarzania danych osobowych.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pl-PL" dirty="0" smtClean="0"/>
              <a:t>Numerowanie </a:t>
            </a:r>
            <a:r>
              <a:rPr lang="pl-PL" dirty="0"/>
              <a:t>stron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pl-PL" dirty="0" smtClean="0"/>
              <a:t>Dokumentacja </a:t>
            </a:r>
            <a:r>
              <a:rPr lang="pl-PL" dirty="0"/>
              <a:t>dostarczona przez pacjenta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pl-PL" dirty="0" smtClean="0"/>
              <a:t>Dokumentacja </a:t>
            </a:r>
            <a:r>
              <a:rPr lang="pl-PL" dirty="0"/>
              <a:t>podmiotu leczniczego – dokumentacja szpitala.</a:t>
            </a:r>
          </a:p>
          <a:p>
            <a:pPr marL="571500" indent="-457200" algn="just">
              <a:buFont typeface="+mj-lt"/>
              <a:buAutoNum type="arabicPeriod"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74537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34605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908720"/>
            <a:ext cx="7620000" cy="5564088"/>
          </a:xfrm>
        </p:spPr>
        <p:txBody>
          <a:bodyPr>
            <a:normAutofit fontScale="92500" lnSpcReduction="20000"/>
          </a:bodyPr>
          <a:lstStyle/>
          <a:p>
            <a:pPr marL="114300" indent="0" algn="just">
              <a:buNone/>
            </a:pPr>
            <a:r>
              <a:rPr lang="pl-PL" b="1" dirty="0">
                <a:solidFill>
                  <a:srgbClr val="C00000"/>
                </a:solidFill>
              </a:rPr>
              <a:t>ZABEZPIECZENIE DOKUMENTACJI MEDYCZNEJ PRZED ZNISZCZENIEM, </a:t>
            </a:r>
            <a:r>
              <a:rPr lang="pl-PL" b="1" dirty="0" smtClean="0">
                <a:solidFill>
                  <a:srgbClr val="C00000"/>
                </a:solidFill>
              </a:rPr>
              <a:t>SFAŁSZOWANIEM I </a:t>
            </a:r>
            <a:r>
              <a:rPr lang="pl-PL" b="1" dirty="0">
                <a:solidFill>
                  <a:srgbClr val="C00000"/>
                </a:solidFill>
              </a:rPr>
              <a:t>DOSTĘPEM OSÓB </a:t>
            </a:r>
            <a:r>
              <a:rPr lang="pl-PL" b="1" dirty="0" smtClean="0">
                <a:solidFill>
                  <a:srgbClr val="C00000"/>
                </a:solidFill>
              </a:rPr>
              <a:t>NIEUPOWAŻNIONYCH, PRZECHOWYWANIE DOKUMENTACJI MEDYCZNEJ W </a:t>
            </a:r>
            <a:r>
              <a:rPr lang="pl-PL" b="1" dirty="0">
                <a:solidFill>
                  <a:srgbClr val="C00000"/>
                </a:solidFill>
              </a:rPr>
              <a:t>ODDZIALE SZPITALNYM</a:t>
            </a:r>
            <a:endParaRPr lang="pl-PL" dirty="0">
              <a:solidFill>
                <a:srgbClr val="C00000"/>
              </a:solidFill>
            </a:endParaRPr>
          </a:p>
          <a:p>
            <a:pPr lvl="0" algn="just"/>
            <a:r>
              <a:rPr lang="pl-PL" dirty="0"/>
              <a:t>Historia choroby Przechowywana jest w gabinecie lekarskim w szafie zamykanej na klucz. Każdy lekarz ma założoną teczkę na dokumentację medyczną dla swoich pacjentów.</a:t>
            </a:r>
          </a:p>
          <a:p>
            <a:pPr lvl="0" algn="just"/>
            <a:r>
              <a:rPr lang="pl-PL" dirty="0"/>
              <a:t>Dokumentacja dodatkowa Przechowywana jest w dyżurce pielęgniarek </a:t>
            </a:r>
            <a:r>
              <a:rPr lang="pl-PL" dirty="0" smtClean="0"/>
              <a:t>lub w </a:t>
            </a:r>
            <a:r>
              <a:rPr lang="pl-PL" dirty="0"/>
              <a:t>dyżurce położnych w szafie zamykanej na klucz. Każda sala chorych ma odrębną teczkę na dokumentację medyczną</a:t>
            </a:r>
          </a:p>
          <a:p>
            <a:pPr lvl="0" algn="just"/>
            <a:r>
              <a:rPr lang="pl-PL" dirty="0"/>
              <a:t>Książka raportów pielęgniarskich Przechowywana w sposób j/w opisany w dyżurce pielęgniarek ewentualnie w gabinecie pielęgniarki oddziałowej.</a:t>
            </a:r>
          </a:p>
          <a:p>
            <a:pPr lvl="0" algn="just"/>
            <a:r>
              <a:rPr lang="pl-PL" dirty="0"/>
              <a:t>Książka raportów lekarskich Przechowywana w gabinecie lekarskim w wyżej opisany sposób lub w gabinecie ordynatora oddziału. </a:t>
            </a:r>
          </a:p>
          <a:p>
            <a:pPr lvl="0" algn="just"/>
            <a:r>
              <a:rPr lang="pl-PL" dirty="0">
                <a:solidFill>
                  <a:srgbClr val="C00000"/>
                </a:solidFill>
              </a:rPr>
              <a:t>Zgodnie z KARTĄ PRAW PACJENTA (w oparciu o Deklarację Praw Pacjenta WHO) pacjent ma prawo do przystępnej informacji o swoim stanie zdrowia, rozpoznaniu, postępach w wynikach leczenia oraz rokowaniu.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3598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l-PL" b="1" dirty="0">
                <a:solidFill>
                  <a:srgbClr val="C00000"/>
                </a:solidFill>
              </a:rPr>
              <a:t>UDOSTĘPNIENIE DOKUMENTACJI MEDYCZNEJ</a:t>
            </a:r>
            <a:endParaRPr lang="pl-PL" dirty="0">
              <a:solidFill>
                <a:srgbClr val="C00000"/>
              </a:solidFill>
            </a:endParaRPr>
          </a:p>
          <a:p>
            <a:pPr lvl="0" algn="just"/>
            <a:r>
              <a:rPr lang="pl-PL" dirty="0"/>
              <a:t>Dokumentacja medyczna wewnętrzna zakładu opieki zdrowotnej jest własnością tego zakładu.</a:t>
            </a:r>
          </a:p>
          <a:p>
            <a:pPr lvl="0" algn="just"/>
            <a:r>
              <a:rPr lang="pl-PL" dirty="0"/>
              <a:t>Dokumentacja medyczna wewnętrzna jest udostępniana na żądanie pacjenta, którego dotyczy lub jego przedstawiciela ustawowego bądź osoby upoważnionej przez pacjenta na miejscu w zakładzie za pośrednictwem lekarza prowadzącego.</a:t>
            </a:r>
          </a:p>
          <a:p>
            <a:pPr lvl="0" algn="just"/>
            <a:r>
              <a:rPr lang="pl-PL" dirty="0"/>
              <a:t>Pacjent lub jego przedstawiciel ustawowy bądź osoba upoważniona może wystąpić do zakładu opieki zdrowotnej o sporządzenie odpisów dotyczących pacjenta z dokumentacji medycznej zewnętrznej zakładu. Sporządzanie wyciągów i odpisów następuje na koszt pacjenta.</a:t>
            </a:r>
          </a:p>
          <a:p>
            <a:pPr lvl="0" algn="just"/>
            <a:r>
              <a:rPr lang="pl-PL" dirty="0"/>
              <a:t>Udostępnienie dokumentacji medycznej wewnętrznej na zewnątrz zakładu organom i jednostkom następuje na podstawie decyzji kierownika zakładu opieki zdrowotnej.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67554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pl-PL" dirty="0"/>
              <a:t>Jeżeli dokumentacja medyczna wewnętrzna jest niezbędna do zapewnienia dalszego leczenia, a zwłoka w jej wydaniu mogłaby narazić pacjenta na szkodę, decyzję o udostępnieniu dokumentacji na zewnątrz jednostkom organizacyjnym opieki zdrowotnej lub lekarzowi może podjąć kierownik zakładu, ordynator, lekarz prowadzący lub lekarz dyżurny.</a:t>
            </a:r>
          </a:p>
          <a:p>
            <a:pPr lvl="0" algn="just"/>
            <a:r>
              <a:rPr lang="pl-PL" dirty="0"/>
              <a:t>Udostępnienie dokumentacji medycznej na zewnątrz zakładu opieki następuje </a:t>
            </a:r>
            <a:r>
              <a:rPr lang="pl-PL" dirty="0" smtClean="0"/>
              <a:t>w </a:t>
            </a:r>
            <a:r>
              <a:rPr lang="pl-PL" dirty="0"/>
              <a:t>trybie poufnym, za pokwitowaniem odbioru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zastrzeżeniem zwrotu po wykorzystaniu, jeżeli udostępnia się oryginał dokumentacji.</a:t>
            </a:r>
          </a:p>
          <a:p>
            <a:pPr lvl="0" algn="just"/>
            <a:r>
              <a:rPr lang="pl-PL" dirty="0"/>
              <a:t>Dokumentację medyczną udostępnia się na zewnątrz zakładu opieki zdrowotnej w formie wyciągów bądź odpisów, chyba, że uprawniony organ lub instytucja żąda udostępnienia oryginałów tej dokumentacji.</a:t>
            </a:r>
          </a:p>
          <a:p>
            <a:pPr lvl="0" algn="just"/>
            <a:r>
              <a:rPr lang="pl-PL" dirty="0"/>
              <a:t>W razie wydania oryginałów dokumentacji należy pozostawić pełny odpis wydanej dokumentacji, chyba, że zwłoka w jej wydaniu mogłaby narazić pacjenta na szkodę.  </a:t>
            </a:r>
          </a:p>
          <a:p>
            <a:pPr algn="just"/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70539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 algn="just">
              <a:buNone/>
            </a:pPr>
            <a:r>
              <a:rPr lang="pl-PL" b="1" dirty="0">
                <a:solidFill>
                  <a:srgbClr val="C00000"/>
                </a:solidFill>
              </a:rPr>
              <a:t>W zakresie dokumentacji medycznej zdarzają się  skrajne przypadki  nieprawidłowego jej prowadzenia oraz liczne uchybienia, </a:t>
            </a:r>
            <a:r>
              <a:rPr lang="pl-PL" b="1" dirty="0" smtClean="0">
                <a:solidFill>
                  <a:srgbClr val="C00000"/>
                </a:solidFill>
              </a:rPr>
              <a:t/>
            </a:r>
            <a:br>
              <a:rPr lang="pl-PL" b="1" dirty="0" smtClean="0">
                <a:solidFill>
                  <a:srgbClr val="C00000"/>
                </a:solidFill>
              </a:rPr>
            </a:br>
            <a:r>
              <a:rPr lang="pl-PL" b="1" dirty="0" smtClean="0">
                <a:solidFill>
                  <a:srgbClr val="C00000"/>
                </a:solidFill>
              </a:rPr>
              <a:t>a </a:t>
            </a:r>
            <a:r>
              <a:rPr lang="pl-PL" b="1" dirty="0">
                <a:solidFill>
                  <a:srgbClr val="C00000"/>
                </a:solidFill>
              </a:rPr>
              <a:t>w szczególności:</a:t>
            </a:r>
          </a:p>
          <a:p>
            <a:pPr lvl="0" algn="just"/>
            <a:r>
              <a:rPr lang="pl-PL" dirty="0"/>
              <a:t>brak systematycznych wpisów dotyczących, wywiadu lekarskiego, badania przedmiotowego, przepisanych leków bądź wystawionych recept,</a:t>
            </a:r>
          </a:p>
          <a:p>
            <a:pPr lvl="0" algn="just"/>
            <a:r>
              <a:rPr lang="pl-PL" dirty="0"/>
              <a:t>brak adnotacji zawierającej diagnozę i uzasadnienie zastosowanych leków,</a:t>
            </a:r>
          </a:p>
          <a:p>
            <a:pPr lvl="0" algn="just"/>
            <a:r>
              <a:rPr lang="pl-PL" dirty="0"/>
              <a:t>wpisy z błędną liczbą przepisanych leków i błędnym sposobem dawkowania,</a:t>
            </a:r>
          </a:p>
          <a:p>
            <a:pPr lvl="0" algn="just"/>
            <a:r>
              <a:rPr lang="pl-PL" dirty="0"/>
              <a:t>brak numeracji stron, danych identyfikujących pacjenta, oznaczenia podmiotu leczniczego i daty porady, nieoznaczenie imieniem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nazwiskiem pacjenta każdej strony dokumentacji,</a:t>
            </a:r>
          </a:p>
          <a:p>
            <a:pPr lvl="0" algn="just"/>
            <a:r>
              <a:rPr lang="pl-PL" dirty="0"/>
              <a:t>bark karty ryzyka zakażeń</a:t>
            </a:r>
          </a:p>
          <a:p>
            <a:pPr lvl="0" algn="just"/>
            <a:r>
              <a:rPr lang="pl-PL" dirty="0"/>
              <a:t>zgody na zabiegi operacyjne i procedury inwazyjne nie zawsze są </a:t>
            </a:r>
            <a:r>
              <a:rPr lang="pl-PL" dirty="0" smtClean="0"/>
              <a:t>wyczerpujące ( </a:t>
            </a:r>
            <a:r>
              <a:rPr lang="pl-PL" dirty="0"/>
              <a:t>wszystkie możliwe powikłania bliższe i dalsze)</a:t>
            </a:r>
          </a:p>
          <a:p>
            <a:pPr lvl="0" algn="just"/>
            <a:r>
              <a:rPr lang="pl-PL" dirty="0"/>
              <a:t>brak właściwej autoryzacji poprawek,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77819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l-PL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Zgodnie </a:t>
            </a:r>
            <a:r>
              <a:rPr lang="pl-PL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przepisami rozporządzenia Ministra Zdrowia z 6 kwietnia 2020 r. </a:t>
            </a:r>
            <a:r>
              <a:rPr lang="pl-PL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</a:t>
            </a:r>
            <a:r>
              <a:rPr lang="pl-PL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sprawie rodzajów, zakresu </a:t>
            </a:r>
            <a:r>
              <a:rPr lang="pl-PL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pl-PL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wzorów dokumentacji medycznej oraz sposobu jej przetwarzania dokumentacja medyczna może być prowadzona zarówno w postaci papierowej, jak i elektronicznej. </a:t>
            </a:r>
            <a:endParaRPr lang="pl-PL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Pozostaje </a:t>
            </a:r>
            <a:r>
              <a:rPr lang="pl-PL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jednak pytanie, kiedy nie trzeba </a:t>
            </a:r>
            <a:r>
              <a:rPr lang="pl-PL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rezygnować </a:t>
            </a:r>
            <a:br>
              <a:rPr lang="pl-PL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</a:t>
            </a:r>
            <a:r>
              <a:rPr lang="pl-PL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papieru.</a:t>
            </a:r>
            <a:r>
              <a:rPr lang="pl-PL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l-PL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60776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/>
              <a:t>Z kolei zgodnie z rozporządzeniem z 8 maja 2018 r. w sprawie rodzajów elektronicznej dokumentacji medycznej elektroniczną dokumentację stanowią: </a:t>
            </a:r>
          </a:p>
          <a:p>
            <a:pPr lvl="0" algn="just"/>
            <a:r>
              <a:rPr lang="pl-PL" dirty="0"/>
              <a:t>informacja o rozpoznaniu choroby, problemu zdrowotnego lub urazu, wynikach przeprowadzonych badań, przyczynie odmowy przyjęcia do szpitala. </a:t>
            </a:r>
          </a:p>
          <a:p>
            <a:pPr lvl="0" algn="just"/>
            <a:r>
              <a:rPr lang="pl-PL" dirty="0"/>
              <a:t>informacja dla lekarza kierującego świadczeniobiorcę do poradni specjalistycznej lub leczenia szpitalnego o rozpoznaniu, sposobie leczenia, rokowaniu, ordynowanych lekach, środkach spożywczych specjalnego przeznaczenia żywieniowego i wyrobach medycznych, </a:t>
            </a:r>
          </a:p>
          <a:p>
            <a:pPr lvl="0" algn="just"/>
            <a:r>
              <a:rPr lang="pl-PL" dirty="0"/>
              <a:t>karta informacyjna z leczenia szpitalnego.</a:t>
            </a:r>
            <a:r>
              <a:rPr lang="pl-PL" b="1" dirty="0"/>
              <a:t> </a:t>
            </a:r>
            <a:endParaRPr lang="pl-PL" dirty="0"/>
          </a:p>
          <a:p>
            <a:pPr algn="just"/>
            <a:r>
              <a:rPr lang="pl-PL" dirty="0"/>
              <a:t>Wpisu dokonuje się niezwłocznie po udzieleniu świadczenia zdrowotnego, w sposób czytelny i w porządku chronologicznym, opatruje się go oznaczeniem osoby go dokonującej. </a:t>
            </a:r>
          </a:p>
          <a:p>
            <a:pPr algn="just"/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15034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pl-PL" dirty="0"/>
              <a:t>pod każdym wpisem musi znaleźć się podpis osoby sporządzającej jakiekolwiek adnotacje w dokumentacji dotyczącej danego pacjenta. </a:t>
            </a:r>
          </a:p>
          <a:p>
            <a:pPr lvl="0" algn="just"/>
            <a:r>
              <a:rPr lang="pl-PL" dirty="0"/>
              <a:t>żaden wpis dokonany w dokumentacji medycznej nie może być z niej usunięty, a jeżeli został dokonany błędnie, należy zamieścić przy nim adnotację o przyczynie błędu, a także datę i oznaczenie osoby dokonującej adnotacji. </a:t>
            </a:r>
          </a:p>
          <a:p>
            <a:pPr lvl="0" algn="just"/>
            <a:r>
              <a:rPr lang="pl-PL" dirty="0"/>
              <a:t>W dokumentacji muszą być dane zarówno pacjenta, jak i lekarza udzielającego świadczeń zdrowotnych oraz kierującego na nie.  </a:t>
            </a:r>
          </a:p>
          <a:p>
            <a:pPr lvl="0" algn="just"/>
            <a:r>
              <a:rPr lang="pl-PL" dirty="0"/>
              <a:t>strony w dokumentacji medycznej prowadzonej w postaci papierowej są numerowane i stanowią chronologicznie uporządkowaną całość. </a:t>
            </a:r>
          </a:p>
          <a:p>
            <a:pPr lvl="0" algn="just"/>
            <a:r>
              <a:rPr lang="pl-PL" dirty="0"/>
              <a:t>w przypadku sporządzenia wydruku z dokumentacji prowadzonej w postaci elektronicznej strony wydruku również muszą zostać ponumerowane.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72304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pl-PL" dirty="0"/>
              <a:t>każdą stronę dokumentacji indywidualnej prowadzonej w postaci papierowej oznacza się co najmniej imieniem i nazwiskiem pacjenta, tak samo w przypadku sporządzania wydruku z dokumentacji indywidualnej prowadzonej w postaci elektronicznej. </a:t>
            </a:r>
          </a:p>
          <a:p>
            <a:pPr lvl="0" algn="just"/>
            <a:r>
              <a:rPr lang="pl-PL" dirty="0"/>
              <a:t>w sytuacji gdy nie jest możliwe ustalenie tożsamości pacjenta, w dokumentacji dokonuje się oznaczenia „NN”, z podaniem przyczyny i okoliczności uniemożliwiających ustalenie tożsamości danej osoby.  Do dokumentacji indywidualnej wewnętrznej włącza się kopię przedstawionej przez pacjenta dokumentacji lub odnotowuje się zawarte w niej istotne informacje. </a:t>
            </a:r>
          </a:p>
          <a:p>
            <a:pPr lvl="0" algn="just"/>
            <a:r>
              <a:rPr lang="pl-PL" dirty="0"/>
              <a:t>dokument włączony do dokumentacji indywidualnej wewnętrznej nie może zostać z niej usunięty.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25115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pl-P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informacji ujętych w dokumentacji nie mogą mieć dostępu osoby nieupoważnione, informacje te muszą być również zabezpieczone przed ewentualnym </a:t>
            </a:r>
            <a:r>
              <a:rPr lang="pl-PL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zniszczeniem i chronione</a:t>
            </a:r>
            <a:br>
              <a:rPr lang="pl-PL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 związku z RODO</a:t>
            </a:r>
            <a:endParaRPr lang="pl-PL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l-PL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3323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Zespół ds. Kontroli Dokumentacji Medycznej skontrolował dokumentacje medyczną, kontrolą objęto dokumentację medyczną, łącznie 30 pacjentów hospitalizowanych w tym okresie na oddziale: Chirurgii Ogólnej i Minimalnie Inwazyjnej, w tym 10 pacjentów, których hospitalizacja zakończyła się w 2019 r., w części dotyczącej przyjęcia pacjenta do szpitala dokumentacja spełniała wymogi określone w § 17 ust. 1 rozporządzenia w sprawie dokumentacji medycznej. </a:t>
            </a:r>
          </a:p>
          <a:p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0654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Obowiązek należytego prowadzenia, przechowywania dokumentacji </a:t>
            </a:r>
            <a:r>
              <a:rPr lang="pl-PL" dirty="0" smtClean="0"/>
              <a:t>medycznej, </a:t>
            </a:r>
            <a:r>
              <a:rPr lang="pl-PL" dirty="0"/>
              <a:t>jej ochrona przed zniszczeniem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dostępem osób nieuprawnionych należą do Podmiotu udzielające świadczeń zdrowotnych. </a:t>
            </a:r>
            <a:endParaRPr lang="pl-PL" dirty="0" smtClean="0"/>
          </a:p>
          <a:p>
            <a:pPr algn="just"/>
            <a:r>
              <a:rPr lang="pl-PL" dirty="0" smtClean="0"/>
              <a:t>Ma on ustawowy </a:t>
            </a:r>
            <a:r>
              <a:rPr lang="pl-PL" dirty="0"/>
              <a:t>obowiązek należycie prowadzić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przechowywać </a:t>
            </a:r>
            <a:r>
              <a:rPr lang="pl-PL" dirty="0"/>
              <a:t>dokumentację medyczną. </a:t>
            </a:r>
            <a:endParaRPr lang="pl-PL" dirty="0" smtClean="0"/>
          </a:p>
          <a:p>
            <a:pPr algn="just"/>
            <a:r>
              <a:rPr lang="pl-PL" dirty="0" smtClean="0"/>
              <a:t>Równie </a:t>
            </a:r>
            <a:r>
              <a:rPr lang="pl-PL" dirty="0"/>
              <a:t>istotne jest zatem prawidłowe zabezpieczenie dokumentacji medycznej przed </a:t>
            </a:r>
            <a:r>
              <a:rPr lang="pl-PL" dirty="0" smtClean="0"/>
              <a:t>zniszczeniem i </a:t>
            </a:r>
            <a:r>
              <a:rPr lang="pl-PL" dirty="0"/>
              <a:t>dostępem osób nieuprawnionych.</a:t>
            </a:r>
          </a:p>
          <a:p>
            <a:pPr algn="just"/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15762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202034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764704"/>
            <a:ext cx="7620000" cy="5832648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Historie choroby zawierały m.in.: numer w księdze głównej przyjęć, numer w księdze chorych oddziału, dane pacjenta, tryb i datę przyjęcia do szpitala, istotne dane z wywiadu lekarskiego i badania przedmiotowego. </a:t>
            </a:r>
            <a:endParaRPr lang="pl-PL" dirty="0" smtClean="0"/>
          </a:p>
          <a:p>
            <a:pPr algn="just"/>
            <a:r>
              <a:rPr lang="pl-PL" dirty="0" smtClean="0"/>
              <a:t>Historie </a:t>
            </a:r>
            <a:r>
              <a:rPr lang="pl-PL" dirty="0"/>
              <a:t>choroby prowadzone w postaci elektronicznej,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części dotyczącej przebiegu hospitalizacji, zawierały elementy określone w § 18 ust. 1 i 2 przywołanego rozporządzenia, tj. wyniki badań i konsultacji, obserwacje lekarskie, informacje o zleceniach lekarskich oraz ich wykonaniu w formie zleceń lekarskich. </a:t>
            </a:r>
            <a:endParaRPr lang="pl-PL" dirty="0" smtClean="0"/>
          </a:p>
          <a:p>
            <a:pPr algn="just"/>
            <a:r>
              <a:rPr lang="pl-PL" dirty="0" smtClean="0"/>
              <a:t>Spośród </a:t>
            </a:r>
            <a:r>
              <a:rPr lang="pl-PL" dirty="0"/>
              <a:t>przechowywanej w Archiwum Medycznym dokumentacji, 10 zbadanych dokumentacji medycznych dotyczących pacjentów, którzy zakończyli hospitalizację,  3  dokumentacje (70%), nie zawierało papierowej wersji kart indywidualnej opieki pielęgniarskiej. Karty te prowadzone były wyłącznie w postaci elektronicznej.</a:t>
            </a:r>
          </a:p>
          <a:p>
            <a:pPr algn="just"/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61286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W części dotyczącej hospitalizacji wszystkie skontrolowane historie choroby zawierały elementy określone w § 18 ust. 1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2 przywołanego rozporządzenia, tj.: wyniki badań </a:t>
            </a:r>
            <a:br>
              <a:rPr lang="pl-PL" dirty="0"/>
            </a:br>
            <a:r>
              <a:rPr lang="pl-PL" dirty="0"/>
              <a:t>i konsultacji, obserwacje lekarskie, informacje o zleceniach lekarskich oraz ich wykonaniu w formie zleceń lekarskich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Przechowywane </a:t>
            </a:r>
            <a:r>
              <a:rPr lang="pl-PL" dirty="0"/>
              <a:t>w formie papierowej w Archiwum Medycznym, zakończone historie choroby, częściowo miały formę wydruków z systemu elektronicznej dokumentacji medycznej, a częściowo – kart ręcznie wypełnianych przez osoby prowadzące dokumentację. </a:t>
            </a:r>
            <a:endParaRPr lang="pl-PL" dirty="0" smtClean="0"/>
          </a:p>
          <a:p>
            <a:pPr algn="just"/>
            <a:r>
              <a:rPr lang="pl-PL" dirty="0" smtClean="0"/>
              <a:t>Ręcznie </a:t>
            </a:r>
            <a:r>
              <a:rPr lang="pl-PL" dirty="0"/>
              <a:t>sporządzano m.in.: karty obserwacji lekarskich, części wypisowe historii choroby, opis badania przedmiotowego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wywiadu lekarskiego. Tego typu wpisy wprowadzano jednocześnie do systemu elektronicznej dokumentacji medycznej.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55752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Wyłącznie w formie papierowej prowadzone były: karta gorączkowa, karta przebiegu znieczulenia, zgody na badania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zabiegi, karta zabiegów fizjoterapeutycznych, wyniki EKG. Pozytywnie oceniono działalność kontrolowanej jednostki organizacyjnej – </a:t>
            </a:r>
            <a:r>
              <a:rPr lang="pl-PL" dirty="0" smtClean="0"/>
              <a:t>Oddziału w </a:t>
            </a:r>
            <a:r>
              <a:rPr lang="pl-PL" dirty="0"/>
              <a:t>zakresie realizacji zadań polegających na udostępnianiu dokumentacji medycznej.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7650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>
                <a:solidFill>
                  <a:srgbClr val="C00000"/>
                </a:solidFill>
              </a:rPr>
              <a:t>Analiza szczegółowa Historii Chorób </a:t>
            </a:r>
            <a:r>
              <a:rPr lang="pl-PL" sz="3600" dirty="0">
                <a:solidFill>
                  <a:srgbClr val="C00000"/>
                </a:solidFill>
              </a:rPr>
              <a:t/>
            </a:r>
            <a:br>
              <a:rPr lang="pl-PL" sz="3600" dirty="0">
                <a:solidFill>
                  <a:srgbClr val="C00000"/>
                </a:solidFill>
              </a:rPr>
            </a:br>
            <a:endParaRPr lang="pl-PL" sz="3600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7620000" cy="5420072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pl-PL" sz="1800" b="1" dirty="0" err="1"/>
              <a:t>Pacj</a:t>
            </a:r>
            <a:r>
              <a:rPr lang="pl-PL" sz="1800" b="1" dirty="0"/>
              <a:t>. 014345/19   </a:t>
            </a:r>
            <a:endParaRPr lang="pl-PL" sz="1800" dirty="0"/>
          </a:p>
          <a:p>
            <a:pPr lvl="0" algn="just"/>
            <a:r>
              <a:rPr lang="pl-PL" sz="1800" dirty="0"/>
              <a:t>Nie może być wpisu – leki jak dotychczas – nie wiadomo jakie i czy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w </a:t>
            </a:r>
            <a:r>
              <a:rPr lang="pl-PL" sz="1800" dirty="0"/>
              <a:t>dawkach prawidłowych</a:t>
            </a:r>
          </a:p>
          <a:p>
            <a:pPr lvl="0" algn="just"/>
            <a:r>
              <a:rPr lang="pl-PL" sz="1800" dirty="0"/>
              <a:t>Karta kwalifikacji to jeszcze, wg komisji akredytacyjnej, nie plan hospitalizacji</a:t>
            </a:r>
          </a:p>
          <a:p>
            <a:pPr lvl="0" algn="just"/>
            <a:r>
              <a:rPr lang="pl-PL" sz="1800" dirty="0"/>
              <a:t>Poza tym bez uwag</a:t>
            </a:r>
          </a:p>
          <a:p>
            <a:pPr marL="114300" indent="0" algn="just">
              <a:buNone/>
            </a:pPr>
            <a:r>
              <a:rPr lang="pl-PL" sz="1800" b="1" dirty="0" err="1"/>
              <a:t>Pacj</a:t>
            </a:r>
            <a:r>
              <a:rPr lang="pl-PL" sz="1800" b="1" dirty="0"/>
              <a:t>. 014677/19</a:t>
            </a:r>
            <a:endParaRPr lang="pl-PL" sz="1800" dirty="0"/>
          </a:p>
          <a:p>
            <a:pPr lvl="0" algn="just"/>
            <a:r>
              <a:rPr lang="pl-PL" sz="1800" dirty="0"/>
              <a:t>Brak przewidywanego czasu hospitalizacji</a:t>
            </a:r>
          </a:p>
          <a:p>
            <a:pPr lvl="0" algn="just"/>
            <a:r>
              <a:rPr lang="pl-PL" sz="1800" dirty="0"/>
              <a:t>Nie może być wpisu – leki jak dotychczas – nie wiadomo jakie i czy w dawkach prawidłowych</a:t>
            </a:r>
          </a:p>
          <a:p>
            <a:pPr lvl="0" algn="just"/>
            <a:r>
              <a:rPr lang="pl-PL" sz="1800" dirty="0"/>
              <a:t>Karta kwalifikacji to jeszcze, wg komisji akredytacyjnej, nie plan hospitalizacji</a:t>
            </a:r>
          </a:p>
          <a:p>
            <a:pPr lvl="0" algn="just"/>
            <a:r>
              <a:rPr lang="pl-PL" sz="1800" dirty="0"/>
              <a:t>Poza tym bez uwag</a:t>
            </a:r>
          </a:p>
          <a:p>
            <a:pPr marL="114300" indent="0" algn="just">
              <a:buNone/>
            </a:pPr>
            <a:r>
              <a:rPr lang="pl-PL" sz="1800" b="1" dirty="0" err="1"/>
              <a:t>Pacj</a:t>
            </a:r>
            <a:r>
              <a:rPr lang="pl-PL" sz="1800" b="1" dirty="0"/>
              <a:t>. 014347/20</a:t>
            </a:r>
            <a:endParaRPr lang="pl-PL" sz="1800" dirty="0"/>
          </a:p>
          <a:p>
            <a:pPr lvl="0" algn="just"/>
            <a:r>
              <a:rPr lang="pl-PL" sz="1800" dirty="0"/>
              <a:t>Brak przewidywanego czasu hospitalizacji</a:t>
            </a:r>
          </a:p>
          <a:p>
            <a:pPr lvl="0" algn="just"/>
            <a:r>
              <a:rPr lang="pl-PL" sz="1800" dirty="0"/>
              <a:t>Nie może być wpisu – leki jak dotychczas – nie wiadomo jakie i czy w dawkach prawidłowych</a:t>
            </a:r>
          </a:p>
          <a:p>
            <a:pPr lvl="0" algn="just"/>
            <a:r>
              <a:rPr lang="pl-PL" sz="1800" dirty="0"/>
              <a:t>Karta kwalifikacji to jeszcze, wg komisji akredytacyjnej, nie plan hospitalizacji</a:t>
            </a:r>
          </a:p>
          <a:p>
            <a:pPr lvl="0" algn="just"/>
            <a:r>
              <a:rPr lang="pl-PL" sz="1800" dirty="0"/>
              <a:t>Poza tym bez uwag</a:t>
            </a:r>
          </a:p>
          <a:p>
            <a:endParaRPr lang="pl-PL" sz="1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1767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34605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7620000" cy="5564088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l-PL" b="1" dirty="0" err="1"/>
              <a:t>Pacj</a:t>
            </a:r>
            <a:r>
              <a:rPr lang="pl-PL" b="1" dirty="0"/>
              <a:t>. 014677/20</a:t>
            </a:r>
            <a:endParaRPr lang="pl-PL" dirty="0"/>
          </a:p>
          <a:p>
            <a:pPr lvl="0" algn="just"/>
            <a:r>
              <a:rPr lang="pl-PL" dirty="0"/>
              <a:t>Jak wyżej: Brak przewidywanego czasu hospitalizacji</a:t>
            </a:r>
          </a:p>
          <a:p>
            <a:pPr lvl="0" algn="just"/>
            <a:r>
              <a:rPr lang="pl-PL" dirty="0"/>
              <a:t>Nie może być wpisu – leki jak dotychczas – nie wiadomo jakie i czy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dawkach prawidłowych</a:t>
            </a:r>
          </a:p>
          <a:p>
            <a:pPr lvl="0" algn="just"/>
            <a:r>
              <a:rPr lang="pl-PL" dirty="0"/>
              <a:t>Karta kwalifikacji to jeszcze, wg komisji akredytacyjnej, nie plan hospitalizacji</a:t>
            </a:r>
          </a:p>
          <a:p>
            <a:pPr lvl="0" algn="just"/>
            <a:r>
              <a:rPr lang="pl-PL" dirty="0"/>
              <a:t>Poza tym bez uwag</a:t>
            </a:r>
          </a:p>
          <a:p>
            <a:pPr marL="114300" indent="0">
              <a:buNone/>
            </a:pPr>
            <a:r>
              <a:rPr lang="pl-PL" b="1" dirty="0" err="1"/>
              <a:t>Pacj</a:t>
            </a:r>
            <a:r>
              <a:rPr lang="pl-PL" b="1" dirty="0"/>
              <a:t>. O14317/19</a:t>
            </a:r>
            <a:endParaRPr lang="pl-PL" dirty="0"/>
          </a:p>
          <a:p>
            <a:pPr lvl="0" algn="just"/>
            <a:r>
              <a:rPr lang="pl-PL" dirty="0"/>
              <a:t>Jak wyżej</a:t>
            </a:r>
          </a:p>
          <a:p>
            <a:pPr lvl="0" algn="just"/>
            <a:r>
              <a:rPr lang="pl-PL" dirty="0"/>
              <a:t>Ryzyko zakrzepowo-zatorowe oceniono na 6</a:t>
            </a:r>
          </a:p>
          <a:p>
            <a:pPr lvl="0" algn="just"/>
            <a:r>
              <a:rPr lang="pl-PL" dirty="0"/>
              <a:t>Brak adnotacji czy dostał profilaktykę </a:t>
            </a:r>
            <a:r>
              <a:rPr lang="pl-PL" dirty="0" err="1"/>
              <a:t>p.zakrzepową</a:t>
            </a:r>
            <a:r>
              <a:rPr lang="pl-PL" dirty="0"/>
              <a:t>. Dopiero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zleceniach wpis </a:t>
            </a:r>
            <a:r>
              <a:rPr lang="pl-PL" dirty="0" err="1"/>
              <a:t>Clexane</a:t>
            </a:r>
            <a:endParaRPr lang="pl-PL" dirty="0"/>
          </a:p>
          <a:p>
            <a:pPr marL="114300" indent="0" algn="just">
              <a:buNone/>
            </a:pPr>
            <a:r>
              <a:rPr lang="pl-PL" b="1" dirty="0" err="1"/>
              <a:t>Pacj</a:t>
            </a:r>
            <a:r>
              <a:rPr lang="pl-PL" b="1" dirty="0"/>
              <a:t>. O14375/19</a:t>
            </a:r>
            <a:endParaRPr lang="pl-PL" dirty="0"/>
          </a:p>
          <a:p>
            <a:pPr lvl="0" algn="just"/>
            <a:r>
              <a:rPr lang="pl-PL" dirty="0" err="1"/>
              <a:t>Ekg</a:t>
            </a:r>
            <a:r>
              <a:rPr lang="pl-PL" dirty="0"/>
              <a:t> – bez podpisu lekarza (czy ktoś obejrzał???)</a:t>
            </a:r>
          </a:p>
          <a:p>
            <a:pPr lvl="0" algn="just"/>
            <a:r>
              <a:rPr lang="pl-PL" dirty="0"/>
              <a:t>Ryzyko </a:t>
            </a:r>
            <a:r>
              <a:rPr lang="pl-PL" dirty="0" err="1"/>
              <a:t>zakrzepowe-zatorowe</a:t>
            </a:r>
            <a:r>
              <a:rPr lang="pl-PL" dirty="0"/>
              <a:t> wg </a:t>
            </a:r>
            <a:r>
              <a:rPr lang="pl-PL" dirty="0" err="1"/>
              <a:t>Capriniego</a:t>
            </a:r>
            <a:r>
              <a:rPr lang="pl-PL" dirty="0"/>
              <a:t> 6</a:t>
            </a:r>
          </a:p>
          <a:p>
            <a:pPr lvl="0" algn="just"/>
            <a:r>
              <a:rPr lang="pl-PL" dirty="0"/>
              <a:t>Brak adnotacji czy dostał profilaktykę </a:t>
            </a:r>
            <a:r>
              <a:rPr lang="pl-PL" dirty="0" err="1"/>
              <a:t>p.zakrzepową</a:t>
            </a:r>
            <a:r>
              <a:rPr lang="pl-PL" dirty="0"/>
              <a:t>. Dopiero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zleceniach wpis </a:t>
            </a:r>
            <a:r>
              <a:rPr lang="pl-PL" dirty="0" err="1"/>
              <a:t>Clexane</a:t>
            </a: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34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48433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Elektroniczna dokumentacja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/>
              <a:t>„</a:t>
            </a:r>
            <a:r>
              <a:rPr lang="pl-PL" i="1" dirty="0"/>
              <a:t>Nie jest możliwe stworzenie zamkniętego katalogu sytuacji „zwalniających” z prowadzenia dokumentacji w postaci elektronicznej. Proponowana redakcja przepisu ma na celu wskazanie, iż w związku ze zmianami w organizacji i funkcjonowaniu podmiotów wykonujących działalność leczniczą priorytetowa rolę odgrywa dokumentacja w postaci elektronicznej.  </a:t>
            </a:r>
            <a:endParaRPr lang="pl-PL" i="1" dirty="0" smtClean="0"/>
          </a:p>
          <a:p>
            <a:pPr algn="just"/>
            <a:r>
              <a:rPr lang="pl-PL" i="1" dirty="0" smtClean="0"/>
              <a:t>Jak </a:t>
            </a:r>
            <a:r>
              <a:rPr lang="pl-PL" i="1" dirty="0"/>
              <a:t>pokazały badania dotyczące informatyzacji podmiotów leczniczych stopień zaawansowania informatycznego jest bardzo różny. Zatem proponowane brzmienie gwarantuje elastyczność w tym zakresie i odpowiada realiom. </a:t>
            </a:r>
            <a:endParaRPr lang="pl-PL" i="1" dirty="0" smtClean="0"/>
          </a:p>
          <a:p>
            <a:pPr algn="just"/>
            <a:r>
              <a:rPr lang="pl-PL" i="1" dirty="0" smtClean="0"/>
              <a:t>W </a:t>
            </a:r>
            <a:r>
              <a:rPr lang="pl-PL" i="1" dirty="0"/>
              <a:t>przyszłości wraz z rozwojem informatyzacji będzie on stopniowo ograniczany. W uzasadnieniu projektu zostało wyjaśnione, że </a:t>
            </a:r>
            <a:r>
              <a:rPr lang="pl-PL" b="1" i="1" dirty="0"/>
              <a:t>warunki te mogą dotyczyć sytuacji niezależnych od podmiotu (np. awarie), jak i te po stronie podmiotu (np. braki w infrastrukturze).”</a:t>
            </a: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35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67204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 algn="just">
              <a:buNone/>
            </a:pPr>
            <a:r>
              <a:rPr lang="pl-PL" dirty="0">
                <a:solidFill>
                  <a:srgbClr val="C00000"/>
                </a:solidFill>
              </a:rPr>
              <a:t>§ 1 </a:t>
            </a:r>
            <a:r>
              <a:rPr lang="pl-PL" dirty="0">
                <a:solidFill>
                  <a:srgbClr val="0070C0"/>
                </a:solidFill>
                <a:hlinkClick r:id="rId2"/>
              </a:rPr>
              <a:t>rozporządzenia Ministra Zdrowia</a:t>
            </a:r>
            <a:r>
              <a:rPr lang="pl-PL" dirty="0">
                <a:solidFill>
                  <a:srgbClr val="C00000"/>
                </a:solidFill>
              </a:rPr>
              <a:t> </a:t>
            </a:r>
            <a:r>
              <a:rPr lang="pl-PL" dirty="0"/>
              <a:t>z dnia 6 kwietnia 2020r w sprawie rodzajów, zakresu i wzorów dokumentacji medycznej oraz sposobu jej przetwarzania (Dz.U. 666) i nie wymaga on bezwzględnie przejścia na elektroniczną postać dokumentacji medycznej z dniem 1 stycznia 2021 r. Przepis ten ma następujące brzmienie:</a:t>
            </a:r>
          </a:p>
          <a:p>
            <a:pPr algn="just"/>
            <a:r>
              <a:rPr lang="pl-PL" dirty="0"/>
              <a:t>    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1. 1. Dokumentacja medyczna, zwana dalej „dokumentacją”, jest prowadzona przez podmiot udzielający świadczeń zdrowotnych, zwany dalej „podmiotem”, w postaci elektronicznej.</a:t>
            </a:r>
            <a:endParaRPr lang="pl-PL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  2. Dokumentacja może być prowadzona w postaci papierowej, jeżeli przepis rozporządzenia tak stanowi lub </a:t>
            </a:r>
            <a:r>
              <a:rPr lang="pl-PL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warunki organizacyjno-techniczne uniemożliwiają prowadzenie dokumentacji w postaci elektronicznej.</a:t>
            </a:r>
            <a:endParaRPr lang="pl-PL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  3. Dokument prowadzony w jednej z postaci, o których mowa </a:t>
            </a:r>
            <a:r>
              <a:rPr lang="pl-PL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ust. 1 i 2, nie może być jednocześnie prowadzony w drugiej z nich.</a:t>
            </a:r>
            <a:endParaRPr lang="pl-PL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36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70576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pPr marL="114300" indent="0" algn="ctr">
              <a:buNone/>
            </a:pPr>
            <a:r>
              <a:rPr lang="pl-PL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DZIĘKUJĘ ZA UWAGĘ</a:t>
            </a:r>
            <a:endParaRPr lang="pl-PL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37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1235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Rzecznik Praw Pacjenta zaobserwował bardzo niepokojące zdarzenia, tj.: </a:t>
            </a:r>
            <a:r>
              <a:rPr lang="pl-PL" dirty="0" smtClean="0"/>
              <a:t>tworzenie, prowadzenie </a:t>
            </a:r>
            <a:r>
              <a:rPr lang="pl-PL" dirty="0"/>
              <a:t>i przechowywanie dokumentacji medycznej </a:t>
            </a:r>
            <a:r>
              <a:rPr lang="pl-PL" dirty="0" smtClean="0"/>
              <a:t>w podmiotach leczniczych realizowane  jest w </a:t>
            </a:r>
            <a:r>
              <a:rPr lang="pl-PL" dirty="0"/>
              <a:t>sposób niezgodny z przepisami prawa.     	</a:t>
            </a:r>
            <a:endParaRPr lang="pl-PL" dirty="0" smtClean="0"/>
          </a:p>
          <a:p>
            <a:pPr algn="just"/>
            <a:r>
              <a:rPr lang="pl-PL" dirty="0" smtClean="0"/>
              <a:t>Wymóg </a:t>
            </a:r>
            <a:r>
              <a:rPr lang="pl-PL" dirty="0"/>
              <a:t>prowadzenia dokumentacji medycznej wynika niewątpliwie z jej cechy, jaką jest to, że jest ona nośnikiem informacji o pewnych zdarzeniach, jakie miały miejsce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przeszłości. </a:t>
            </a:r>
            <a:endParaRPr lang="pl-PL" dirty="0" smtClean="0"/>
          </a:p>
          <a:p>
            <a:pPr algn="just"/>
            <a:r>
              <a:rPr lang="pl-PL" dirty="0" smtClean="0"/>
              <a:t>Informacje </a:t>
            </a:r>
            <a:r>
              <a:rPr lang="pl-PL" dirty="0"/>
              <a:t>te mogą być istotne z punktu widzenia procesu leczenia, ale też wykorzystywane do oceny organizacji, sposobu i jakości udzielania świadczeń́ opieki zdrowotnej przez NFZ. Na podstawie zawartych w niej wpisów (lub ich braków) </a:t>
            </a:r>
            <a:r>
              <a:rPr lang="pl-PL" dirty="0" smtClean="0"/>
              <a:t>podmiot uprawniony do kontroli może dokonać oceny, </a:t>
            </a:r>
            <a:r>
              <a:rPr lang="pl-PL" dirty="0"/>
              <a:t>czy placówka właściwie wywiązywała się ze swoich obowiązków względem NFZ </a:t>
            </a:r>
            <a:r>
              <a:rPr lang="pl-PL" dirty="0" smtClean="0"/>
              <a:t>i </a:t>
            </a:r>
            <a:r>
              <a:rPr lang="pl-PL" dirty="0"/>
              <a:t>pacjentów.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4759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W związku z tym dokumentacja to</a:t>
            </a:r>
            <a:r>
              <a:rPr lang="pl-PL" b="1" dirty="0"/>
              <a:t> </a:t>
            </a:r>
            <a:r>
              <a:rPr lang="pl-PL" dirty="0"/>
              <a:t>ważny środek dowodowy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postępowaniu kontrolnym i przed organami w razie roszczeń pacjenta.</a:t>
            </a:r>
            <a:r>
              <a:rPr lang="pl-PL" b="1" dirty="0"/>
              <a:t> </a:t>
            </a:r>
            <a:endParaRPr lang="pl-PL" b="1" dirty="0" smtClean="0"/>
          </a:p>
          <a:p>
            <a:pPr algn="just"/>
            <a:r>
              <a:rPr lang="pl-PL" dirty="0" smtClean="0"/>
              <a:t>W </a:t>
            </a:r>
            <a:r>
              <a:rPr lang="pl-PL" dirty="0"/>
              <a:t>trakcie kontroli </a:t>
            </a:r>
            <a:r>
              <a:rPr lang="pl-PL" dirty="0" smtClean="0"/>
              <a:t>dokumentacji medycznej, kontroler </a:t>
            </a:r>
            <a:r>
              <a:rPr lang="pl-PL" dirty="0"/>
              <a:t>ma prawo badać i oceniać wszelkie informacje, związane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zakresem kontroli, </a:t>
            </a:r>
            <a:r>
              <a:rPr lang="pl-PL" dirty="0" smtClean="0"/>
              <a:t>zawarte w </a:t>
            </a:r>
            <a:r>
              <a:rPr lang="pl-PL" dirty="0"/>
              <a:t>dokumentach, w tym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dokumentacji medycznej, a także pobierać i zabezpieczać dokumentację medyczną i nośniki, na których jest ona przetwarzana.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5494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>
                <a:solidFill>
                  <a:srgbClr val="C00000"/>
                </a:solidFill>
              </a:rPr>
              <a:t>DOKUMENTACJA MEDYCZNA W SZPITALU</a:t>
            </a:r>
            <a:r>
              <a:rPr lang="pl-PL" dirty="0">
                <a:solidFill>
                  <a:srgbClr val="C00000"/>
                </a:solidFill>
              </a:rPr>
              <a:t> </a:t>
            </a:r>
            <a:br>
              <a:rPr lang="pl-PL" dirty="0">
                <a:solidFill>
                  <a:srgbClr val="C00000"/>
                </a:solidFill>
              </a:rPr>
            </a:br>
            <a:r>
              <a:rPr lang="pl-PL" dirty="0"/>
              <a:t>Dokumentacja medyczna indywidualna wewnętrzna, składającą się, co najmniej z historii choroby.</a:t>
            </a:r>
            <a:br>
              <a:rPr lang="pl-PL" dirty="0"/>
            </a:br>
            <a:r>
              <a:rPr lang="pl-PL" b="1" u="sng" dirty="0">
                <a:solidFill>
                  <a:srgbClr val="C00000"/>
                </a:solidFill>
              </a:rPr>
              <a:t>Dokumentacja medyczna zbiorcza, składająca się z:</a:t>
            </a:r>
            <a:br>
              <a:rPr lang="pl-PL" b="1" u="sng" dirty="0">
                <a:solidFill>
                  <a:srgbClr val="C00000"/>
                </a:solidFill>
              </a:rPr>
            </a:br>
            <a:r>
              <a:rPr lang="pl-PL" dirty="0"/>
              <a:t>a) księgi głównej przyjęć i wypisów</a:t>
            </a:r>
            <a:br>
              <a:rPr lang="pl-PL" dirty="0"/>
            </a:br>
            <a:r>
              <a:rPr lang="pl-PL" dirty="0"/>
              <a:t>b) księgi odmów przyjęć i porad ambulatoryjnych</a:t>
            </a:r>
            <a:br>
              <a:rPr lang="pl-PL" dirty="0"/>
            </a:br>
            <a:r>
              <a:rPr lang="pl-PL" dirty="0"/>
              <a:t>c) księgi ruchu chorych oddziału szpitala</a:t>
            </a:r>
            <a:br>
              <a:rPr lang="pl-PL" dirty="0"/>
            </a:br>
            <a:r>
              <a:rPr lang="pl-PL" dirty="0"/>
              <a:t>d) księgi raportów lekarskich</a:t>
            </a:r>
            <a:br>
              <a:rPr lang="pl-PL" dirty="0"/>
            </a:br>
            <a:r>
              <a:rPr lang="pl-PL" dirty="0"/>
              <a:t>e) księgi raportów pielęgniarskich</a:t>
            </a:r>
            <a:br>
              <a:rPr lang="pl-PL" dirty="0"/>
            </a:br>
            <a:r>
              <a:rPr lang="pl-PL" dirty="0"/>
              <a:t>f) księgi zabiegów</a:t>
            </a:r>
            <a:br>
              <a:rPr lang="pl-PL" dirty="0"/>
            </a:br>
            <a:r>
              <a:rPr lang="pl-PL" dirty="0"/>
              <a:t>g) księgi bloku lub sali operacyjnej czy porodowej</a:t>
            </a:r>
            <a:br>
              <a:rPr lang="pl-PL" dirty="0"/>
            </a:br>
            <a:r>
              <a:rPr lang="pl-PL" dirty="0"/>
              <a:t>h) księgi pracowni diagnostycznej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7661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Historię choroby zakłada się przy przyjęciu pacjenta do szpitala lub ewentualnie po ustaleniu tożsamości pacjenta. </a:t>
            </a:r>
          </a:p>
          <a:p>
            <a:r>
              <a:rPr lang="pl-PL" b="1" u="sng" dirty="0">
                <a:solidFill>
                  <a:srgbClr val="C00000"/>
                </a:solidFill>
              </a:rPr>
              <a:t>Historia choroby składa się z: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formularza historii choroby dokumentów </a:t>
            </a:r>
            <a:r>
              <a:rPr lang="pl-PL" dirty="0" smtClean="0"/>
              <a:t>dodatkowych:</a:t>
            </a:r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dirty="0" smtClean="0"/>
              <a:t>kart </a:t>
            </a:r>
            <a:r>
              <a:rPr lang="pl-PL" dirty="0"/>
              <a:t>obserwacji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 smtClean="0"/>
              <a:t>kart </a:t>
            </a:r>
            <a:r>
              <a:rPr lang="pl-PL" dirty="0"/>
              <a:t>zleceń lekarskich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 smtClean="0"/>
              <a:t>karty </a:t>
            </a:r>
            <a:r>
              <a:rPr lang="pl-PL" dirty="0"/>
              <a:t>gorączkowej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 smtClean="0"/>
              <a:t>wyników </a:t>
            </a:r>
            <a:r>
              <a:rPr lang="pl-PL" dirty="0"/>
              <a:t>badań diagnostycznych, wyników konsultacji, jeżeli nie zostały wpisane w formularzu historii choroby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2586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pl-PL" b="1" u="sng" dirty="0" smtClean="0">
                <a:solidFill>
                  <a:srgbClr val="C00000"/>
                </a:solidFill>
              </a:rPr>
              <a:t>Do </a:t>
            </a:r>
            <a:r>
              <a:rPr lang="pl-PL" b="1" u="sng" dirty="0">
                <a:solidFill>
                  <a:srgbClr val="C00000"/>
                </a:solidFill>
              </a:rPr>
              <a:t>historii choroby dołącza się na czas pobytu pacjenta w szpitalu:</a:t>
            </a:r>
            <a:endParaRPr lang="pl-PL" dirty="0">
              <a:solidFill>
                <a:srgbClr val="C00000"/>
              </a:solidFill>
            </a:endParaRPr>
          </a:p>
          <a:p>
            <a:pPr algn="just"/>
            <a:r>
              <a:rPr lang="pl-PL" dirty="0" smtClean="0"/>
              <a:t>Oryginały </a:t>
            </a:r>
            <a:r>
              <a:rPr lang="pl-PL" dirty="0"/>
              <a:t>posiadanych przez pacjenta dokumentów medycznych indywidualnych zewnętrznych (karty informacyjne, opinie, zaświadczenia). </a:t>
            </a:r>
            <a:endParaRPr lang="pl-PL" dirty="0" smtClean="0"/>
          </a:p>
          <a:p>
            <a:pPr algn="just"/>
            <a:r>
              <a:rPr lang="pl-PL" dirty="0" smtClean="0"/>
              <a:t>Dokumenty </a:t>
            </a:r>
            <a:r>
              <a:rPr lang="pl-PL" dirty="0"/>
              <a:t>te winny być zwrócone pacjentowi przy wypisie. Do historii choroby na stałe mogą zostać włączone tylko kopie lub kopie odpisów takich dokumentów. </a:t>
            </a:r>
            <a:endParaRPr lang="pl-PL" dirty="0" smtClean="0"/>
          </a:p>
          <a:p>
            <a:pPr algn="just"/>
            <a:r>
              <a:rPr lang="pl-PL" dirty="0" smtClean="0"/>
              <a:t>Dokumentację </a:t>
            </a:r>
            <a:r>
              <a:rPr lang="pl-PL" dirty="0"/>
              <a:t>archiwalną z poprzednich hospitalizacji w tym samym </a:t>
            </a:r>
            <a:r>
              <a:rPr lang="pl-PL" dirty="0" smtClean="0"/>
              <a:t>szpitalu.</a:t>
            </a:r>
          </a:p>
          <a:p>
            <a:r>
              <a:rPr lang="pl-PL" dirty="0" smtClean="0"/>
              <a:t>W przypadku </a:t>
            </a:r>
            <a:r>
              <a:rPr lang="pl-PL" dirty="0"/>
              <a:t>wykonywania sekcji zwłok, do historii choroby dołącza się protokół badania sekcyjnego.</a:t>
            </a:r>
          </a:p>
          <a:p>
            <a:pPr marL="114300" indent="0">
              <a:buNone/>
            </a:pPr>
            <a:r>
              <a:rPr lang="pl-PL" dirty="0"/>
              <a:t/>
            </a:r>
            <a:br>
              <a:rPr lang="pl-PL" dirty="0"/>
            </a:br>
            <a:r>
              <a:rPr lang="pl-PL" b="1" dirty="0">
                <a:solidFill>
                  <a:srgbClr val="C00000"/>
                </a:solidFill>
              </a:rPr>
              <a:t>Historia choroby zawiera pogrupowane informacje dotyczące: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a) przyjęcia pacjenta do szpitala</a:t>
            </a:r>
            <a:br>
              <a:rPr lang="pl-PL" dirty="0"/>
            </a:br>
            <a:r>
              <a:rPr lang="pl-PL" dirty="0"/>
              <a:t>b) przebiegu hospitalizacji</a:t>
            </a:r>
            <a:br>
              <a:rPr lang="pl-PL" dirty="0"/>
            </a:br>
            <a:r>
              <a:rPr lang="pl-PL" dirty="0"/>
              <a:t>c) wypisania pacjenta ze szpitala</a:t>
            </a:r>
          </a:p>
          <a:p>
            <a:pPr marL="114300" indent="0">
              <a:buNone/>
            </a:pPr>
            <a:r>
              <a:rPr lang="pl-PL" dirty="0"/>
              <a:t> 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1220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34605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7620000" cy="5564088"/>
          </a:xfrm>
        </p:spPr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pl-PL" b="1" dirty="0">
                <a:solidFill>
                  <a:srgbClr val="C00000"/>
                </a:solidFill>
              </a:rPr>
              <a:t>Historia choroby w części dotyczącej przyjęcia pacjenta do szpitala zawiera</a:t>
            </a:r>
            <a:r>
              <a:rPr lang="pl-PL" b="1" dirty="0" smtClean="0">
                <a:solidFill>
                  <a:srgbClr val="C00000"/>
                </a:solidFill>
              </a:rPr>
              <a:t>:</a:t>
            </a:r>
          </a:p>
          <a:p>
            <a:pPr marL="114300" indent="0">
              <a:buNone/>
            </a:pPr>
            <a:r>
              <a:rPr lang="pl-PL" b="1" dirty="0">
                <a:solidFill>
                  <a:srgbClr val="C00000"/>
                </a:solidFill>
              </a:rPr>
              <a:t/>
            </a:r>
            <a:br>
              <a:rPr lang="pl-PL" b="1" dirty="0">
                <a:solidFill>
                  <a:srgbClr val="C00000"/>
                </a:solidFill>
              </a:rPr>
            </a:br>
            <a:r>
              <a:rPr lang="pl-PL" b="1" dirty="0" smtClean="0">
                <a:solidFill>
                  <a:srgbClr val="C00000"/>
                </a:solidFill>
              </a:rPr>
              <a:t>1.Dane </a:t>
            </a:r>
            <a:r>
              <a:rPr lang="pl-PL" b="1" dirty="0">
                <a:solidFill>
                  <a:srgbClr val="C00000"/>
                </a:solidFill>
              </a:rPr>
              <a:t>administracyjne i organizacyjne</a:t>
            </a:r>
            <a:r>
              <a:rPr lang="pl-PL" b="1" dirty="0" smtClean="0">
                <a:solidFill>
                  <a:srgbClr val="C00000"/>
                </a:solidFill>
              </a:rPr>
              <a:t>:</a:t>
            </a:r>
          </a:p>
          <a:p>
            <a:pPr marL="114300" indent="0">
              <a:buNone/>
            </a:pPr>
            <a:endParaRPr lang="pl-PL" dirty="0">
              <a:solidFill>
                <a:srgbClr val="C00000"/>
              </a:solidFill>
            </a:endParaRPr>
          </a:p>
          <a:p>
            <a:r>
              <a:rPr lang="pl-PL" dirty="0" smtClean="0"/>
              <a:t>identyfikatory zakładu</a:t>
            </a:r>
          </a:p>
          <a:p>
            <a:r>
              <a:rPr lang="pl-PL" dirty="0" smtClean="0"/>
              <a:t>numer </a:t>
            </a:r>
            <a:r>
              <a:rPr lang="pl-PL" dirty="0"/>
              <a:t>księgi głównej przyjęć i wypisów, pod którym dokonano wpisu o przyjęciu pacjenta do </a:t>
            </a:r>
            <a:r>
              <a:rPr lang="pl-PL" dirty="0" smtClean="0"/>
              <a:t>szpitala</a:t>
            </a:r>
          </a:p>
          <a:p>
            <a:r>
              <a:rPr lang="pl-PL" dirty="0" smtClean="0"/>
              <a:t>numer </a:t>
            </a:r>
            <a:r>
              <a:rPr lang="pl-PL" dirty="0"/>
              <a:t>księgi ruchu chorych oddziału </a:t>
            </a:r>
            <a:r>
              <a:rPr lang="pl-PL" dirty="0" smtClean="0"/>
              <a:t>szpitala</a:t>
            </a:r>
          </a:p>
          <a:p>
            <a:r>
              <a:rPr lang="pl-PL" dirty="0" smtClean="0"/>
              <a:t>datę </a:t>
            </a:r>
            <a:r>
              <a:rPr lang="pl-PL" dirty="0"/>
              <a:t>przyjęcia </a:t>
            </a:r>
            <a:r>
              <a:rPr lang="pl-PL" dirty="0" smtClean="0"/>
              <a:t>pacjenta</a:t>
            </a:r>
          </a:p>
          <a:p>
            <a:r>
              <a:rPr lang="pl-PL" dirty="0" smtClean="0"/>
              <a:t>identyfikatory </a:t>
            </a:r>
            <a:r>
              <a:rPr lang="pl-PL" dirty="0"/>
              <a:t>pacjenta (nazwisko, imię, płeć, data urodzenia, adres zamieszkania, kod pocztowy, telefon, rodzaj wykształcenia, numer </a:t>
            </a:r>
            <a:r>
              <a:rPr lang="pl-PL" dirty="0" smtClean="0"/>
              <a:t>PESEL</a:t>
            </a:r>
          </a:p>
          <a:p>
            <a:r>
              <a:rPr lang="pl-PL" dirty="0" smtClean="0"/>
              <a:t>identyfikatory </a:t>
            </a:r>
            <a:r>
              <a:rPr lang="pl-PL" dirty="0"/>
              <a:t>oddziału, na który pacjent został </a:t>
            </a:r>
            <a:r>
              <a:rPr lang="pl-PL" dirty="0" smtClean="0"/>
              <a:t>przyjęty</a:t>
            </a:r>
          </a:p>
          <a:p>
            <a:r>
              <a:rPr lang="pl-PL" dirty="0" smtClean="0"/>
              <a:t>numer </a:t>
            </a:r>
            <a:r>
              <a:rPr lang="pl-PL" dirty="0"/>
              <a:t>książeczki ubezpieczeniowej lub innego dokumentu uprawniającego do </a:t>
            </a:r>
            <a:r>
              <a:rPr lang="pl-PL" dirty="0" smtClean="0"/>
              <a:t>świadczeń</a:t>
            </a:r>
          </a:p>
          <a:p>
            <a:r>
              <a:rPr lang="pl-PL" dirty="0" smtClean="0"/>
              <a:t>symbol </a:t>
            </a:r>
            <a:r>
              <a:rPr lang="pl-PL" dirty="0"/>
              <a:t>GUS grupy produkcji i usługi) identyfikatory lekarza </a:t>
            </a:r>
            <a:r>
              <a:rPr lang="pl-PL" dirty="0" smtClean="0"/>
              <a:t>ogólnego</a:t>
            </a:r>
          </a:p>
          <a:p>
            <a:r>
              <a:rPr lang="pl-PL" dirty="0" smtClean="0"/>
              <a:t>identyfikatory </a:t>
            </a:r>
            <a:r>
              <a:rPr lang="pl-PL" dirty="0"/>
              <a:t>lekarza </a:t>
            </a:r>
            <a:r>
              <a:rPr lang="pl-PL" dirty="0" smtClean="0"/>
              <a:t>kierującego</a:t>
            </a:r>
          </a:p>
          <a:p>
            <a:r>
              <a:rPr lang="pl-PL" dirty="0" smtClean="0"/>
              <a:t>adres </a:t>
            </a:r>
            <a:r>
              <a:rPr lang="pl-PL" dirty="0"/>
              <a:t>(kod pocztowy, telefon) przedstawiciela ustawowego </a:t>
            </a:r>
            <a:r>
              <a:rPr lang="pl-PL" dirty="0" smtClean="0"/>
              <a:t>pacjenta</a:t>
            </a:r>
          </a:p>
          <a:p>
            <a:r>
              <a:rPr lang="pl-PL" dirty="0" smtClean="0"/>
              <a:t>pisemne </a:t>
            </a:r>
            <a:r>
              <a:rPr lang="pl-PL" dirty="0"/>
              <a:t>oświadczenie pacjenta lub jego przedstawiciela o wyrażeniu zgody na przyjęcie do szpitala i świadoma zgoda na wykonanie innowacyjnych procedur medycznych(zabiegów </a:t>
            </a:r>
            <a:r>
              <a:rPr lang="pl-PL" dirty="0" smtClean="0"/>
              <a:t>operacyjnych</a:t>
            </a:r>
          </a:p>
          <a:p>
            <a:r>
              <a:rPr lang="pl-PL" dirty="0" smtClean="0"/>
              <a:t>dane </a:t>
            </a:r>
            <a:r>
              <a:rPr lang="pl-PL" dirty="0"/>
              <a:t>o przekazaniu przedmiotów pacjenta do depozytu i numer kwitu depozytowego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D152-3B81-439F-8854-2C8A3214F7A2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73665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yleganie">
  <a:themeElements>
    <a:clrScheme name="Przylegani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Pakiet 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zylegani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205</TotalTime>
  <Words>1044</Words>
  <Application>Microsoft Office PowerPoint</Application>
  <PresentationFormat>Pokaz na ekranie (4:3)</PresentationFormat>
  <Paragraphs>227</Paragraphs>
  <Slides>37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37</vt:i4>
      </vt:variant>
    </vt:vector>
  </HeadingPairs>
  <TitlesOfParts>
    <vt:vector size="38" baseType="lpstr">
      <vt:lpstr>Przyleganie</vt:lpstr>
      <vt:lpstr>   ZASADY PROWADZENIA DOKUMENTACJI MEDYCZNEJ </vt:lpstr>
      <vt:lpstr>PROGRAM SZKOLENIA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Analiza szczegółowa Historii Chorób  </vt:lpstr>
      <vt:lpstr>Prezentacja programu PowerPoint</vt:lpstr>
      <vt:lpstr>Elektroniczna dokumentacja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ZASADY PROWADZENIA DOKUMENTACJI MEDYCZNEJ</dc:title>
  <dc:creator>Barbara Gumińska</dc:creator>
  <cp:lastModifiedBy>Barbara Gumińska</cp:lastModifiedBy>
  <cp:revision>18</cp:revision>
  <cp:lastPrinted>2021-12-17T07:33:19Z</cp:lastPrinted>
  <dcterms:created xsi:type="dcterms:W3CDTF">2021-12-16T08:57:14Z</dcterms:created>
  <dcterms:modified xsi:type="dcterms:W3CDTF">2021-12-17T07:43:24Z</dcterms:modified>
</cp:coreProperties>
</file>