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320" r:id="rId2"/>
    <p:sldId id="341" r:id="rId3"/>
    <p:sldId id="342" r:id="rId4"/>
    <p:sldId id="343" r:id="rId5"/>
    <p:sldId id="344" r:id="rId6"/>
    <p:sldId id="284" r:id="rId7"/>
    <p:sldId id="339" r:id="rId8"/>
    <p:sldId id="337" r:id="rId9"/>
    <p:sldId id="340" r:id="rId10"/>
    <p:sldId id="331" r:id="rId11"/>
    <p:sldId id="334" r:id="rId12"/>
    <p:sldId id="330" r:id="rId13"/>
  </p:sldIdLst>
  <p:sldSz cx="12601575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a Pieczonka" initials="JP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A7"/>
    <a:srgbClr val="3333FF"/>
    <a:srgbClr val="99CCFF"/>
    <a:srgbClr val="FF3300"/>
    <a:srgbClr val="CCECFF"/>
    <a:srgbClr val="9CC7FA"/>
    <a:srgbClr val="19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00" y="-1164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A84C7-29EF-4087-B77D-0E1961021F32}" type="datetimeFigureOut">
              <a:rPr lang="pl-PL" smtClean="0"/>
              <a:t>2023-12-07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4F023-9C6A-4D40-A310-0D2721473F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52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CFF0-2521-454D-84AC-793AD34C0C01}" type="datetimeFigureOut">
              <a:rPr lang="pl-PL" smtClean="0"/>
              <a:t>2023-12-07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-20638" y="744538"/>
            <a:ext cx="6838951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DEF40-B865-499A-A74A-5C4F099DC4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258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13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009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0638" y="744538"/>
            <a:ext cx="6838951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EF40-B865-499A-A74A-5C4F099DC4A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3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601575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60157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60157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60157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074" y="5052546"/>
            <a:ext cx="7768504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9DDAE-5FF8-4811-8E52-13CC8F6B6BC3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6729" y="3132290"/>
            <a:ext cx="988853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5328" y="731519"/>
            <a:ext cx="8821103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DCFC-DA19-40AF-81F2-FC1CC3C2B96C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0023" y="376518"/>
            <a:ext cx="2835354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1044" y="731520"/>
            <a:ext cx="6655361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610C-997E-4109-98AE-834ED0F09FBC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53A-17CB-4A0C-941A-A995FC3F412D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75197" y="731520"/>
            <a:ext cx="8821103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601575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60157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60157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60157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997" y="2172648"/>
            <a:ext cx="8222812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7172" y="4607511"/>
            <a:ext cx="8228087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0FFF-0B5D-484A-B754-FEFF280DE39D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D973-925A-44AA-A3C9-32F675736D97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75196" y="731519"/>
            <a:ext cx="4612176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401600" y="731520"/>
            <a:ext cx="4612176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5197" y="731520"/>
            <a:ext cx="461217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729" y="1400327"/>
            <a:ext cx="461217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563" y="731520"/>
            <a:ext cx="461217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5" y="1399032"/>
            <a:ext cx="461217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6F7-1837-4929-8E62-8B26EEA87B4E}" type="datetime1">
              <a:rPr lang="pl-PL" smtClean="0"/>
              <a:t>2023-12-07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BC17-A713-4533-907B-19E5BD900028}" type="datetime1">
              <a:rPr lang="pl-PL" smtClean="0"/>
              <a:t>2023-12-07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F6F-9D51-40C9-8700-946B004EC5D1}" type="datetime1">
              <a:rPr lang="pl-PL" smtClean="0"/>
              <a:t>2023-12-07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378" y="2209801"/>
            <a:ext cx="5010980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39" y="731520"/>
            <a:ext cx="553604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9" y="3497802"/>
            <a:ext cx="4669997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5979-EE66-4D5A-86B9-95BDEC28EA26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601575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601575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60157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60157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67350" y="1143000"/>
            <a:ext cx="5670709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9838" y="1010486"/>
            <a:ext cx="5090951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7A6-05A1-4497-9079-E80B6BE68F63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266" y="4464421"/>
            <a:ext cx="8797313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601575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601575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601575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601575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1377" y="4372168"/>
            <a:ext cx="897505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5197" y="732260"/>
            <a:ext cx="8821103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06063" y="6172201"/>
            <a:ext cx="3465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DD34F0-45A2-4052-ADEF-4419FD0F84A3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0078" y="6172201"/>
            <a:ext cx="4620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50656" y="617220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659152-ED32-4FCF-8E9C-99EB57AAB56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zsa.pl/wp-content/uploads/2020/04/Ustawa-akredytacja-w-ochroni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" y="1233956"/>
            <a:ext cx="12601575" cy="4499300"/>
          </a:xfrm>
          <a:prstGeom prst="rect">
            <a:avLst/>
          </a:prstGeom>
          <a:solidFill>
            <a:srgbClr val="095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dirty="0" smtClean="0">
                <a:latin typeface="Garamond" panose="02020404030301010803" pitchFamily="18" charset="0"/>
              </a:rPr>
              <a:t>Akredytacja w Szpitalu</a:t>
            </a:r>
            <a:endParaRPr lang="pl-PL" sz="5400" dirty="0">
              <a:latin typeface="Garamond" panose="02020404030301010803" pitchFamily="18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468139" y="1981490"/>
            <a:ext cx="11593288" cy="9650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600" b="1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0456" y="1547500"/>
            <a:ext cx="10657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8138" y="1916832"/>
            <a:ext cx="10657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Wizyta akredytacyjna polegała na: </a:t>
            </a:r>
          </a:p>
          <a:p>
            <a:pPr algn="just"/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Szczegółowej analizie przedstawionych dokumentów, dokumentacji medycznych, procedur i przepisów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Wywiadach z Pracownikami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Obserwacji pracy oddziałów oraz administracji Szpitala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0456" y="1547500"/>
            <a:ext cx="10657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8138" y="1385498"/>
            <a:ext cx="106571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950A7"/>
                </a:solidFill>
                <a:latin typeface="Garamond" panose="02020404030301010803" pitchFamily="18" charset="0"/>
              </a:rPr>
              <a:t>Za mocne strony  Szpitala Komisja Certyfikacyjna uznała:</a:t>
            </a:r>
          </a:p>
          <a:p>
            <a:pPr algn="just"/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Zaangażowanie 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Dyrektora oraz wszystkich Pracowników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Realizację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wielu specjalistycznych zadań 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medycznych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Bardzo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dobrze prowadzone procesy w 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oddziałach szpitalnych oraz </a:t>
            </a:r>
            <a:b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w zakresie farmakologii i kontroli zakażeń szpitalnych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Komunikację wewnętrzną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miedzy jednostkami</a:t>
            </a: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340768"/>
            <a:ext cx="12601575" cy="4499300"/>
          </a:xfrm>
          <a:prstGeom prst="rect">
            <a:avLst/>
          </a:prstGeom>
          <a:solidFill>
            <a:srgbClr val="095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Dziękujemy za uwagę</a:t>
            </a:r>
            <a:endParaRPr lang="pl-PL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468139" y="1643937"/>
            <a:ext cx="11881320" cy="9650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4400" i="0" dirty="0"/>
          </a:p>
        </p:txBody>
      </p:sp>
    </p:spTree>
    <p:extLst>
      <p:ext uri="{BB962C8B-B14F-4D97-AF65-F5344CB8AC3E}">
        <p14:creationId xmlns:p14="http://schemas.microsoft.com/office/powerpoint/2010/main" val="23459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575197" y="731520"/>
            <a:ext cx="9622134" cy="4497680"/>
          </a:xfrm>
        </p:spPr>
        <p:txBody>
          <a:bodyPr>
            <a:normAutofit/>
          </a:bodyPr>
          <a:lstStyle/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Ocena akredytacyjna jest oparta na porównaniu stwierdzonej praktyki postępowania i stanu jednostki z wzorcami, jakie stanowią standardy akredytacyjne oraz dokonaniu oceny stopnia ich spełnienia. Oceny dokonuje Ośrodek Akredytacyjny zgodnie z delegacją 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ustawy z dnia 6 listopada 2008 r. o akredytacji w ochronie zdrowia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6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3</a:t>
            </a:fld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Kierując się rekomendacją Rady Akredytacyjnej, której podstawą jest dokumentacja przekazana przez Ośrodek Akredytacyjny z przeprowadzonego przeglądu jednostki pod względem spełniania standardów akredytacyjnych i jej wszechstronnej oceny, Minister Zdrowia może:</a:t>
            </a:r>
          </a:p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przyznać akredytację na okres 3 lat,</a:t>
            </a:r>
          </a:p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odmówić przyznania akredytacji.</a:t>
            </a:r>
          </a:p>
          <a:p>
            <a:pPr algn="just"/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4</a:t>
            </a:fld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>
          <a:xfrm>
            <a:off x="1575197" y="731520"/>
            <a:ext cx="9694142" cy="3474720"/>
          </a:xfrm>
        </p:spPr>
        <p:txBody>
          <a:bodyPr>
            <a:noAutofit/>
          </a:bodyPr>
          <a:lstStyle/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Decyzja Rady jest pochodną spełnienia wymogów standardów. Uzyskanie minimum 75%, możliwej do uzyskania punktacji skutkuje udzieleniem akredytacji na 3 lata. Wynik poniżej 75% skutkuje odmową przyznania akredytacji. Do publicznej wiadomości podawane są jedynie decyzje pozytywne, tj. o przyznaniu statusu jednostki akredytowanej.</a:t>
            </a:r>
          </a:p>
        </p:txBody>
      </p:sp>
    </p:spTree>
    <p:extLst>
      <p:ext uri="{BB962C8B-B14F-4D97-AF65-F5344CB8AC3E}">
        <p14:creationId xmlns:p14="http://schemas.microsoft.com/office/powerpoint/2010/main" val="14697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152-ED32-4FCF-8E9C-99EB57AAB56C}" type="slidenum">
              <a:rPr lang="pl-PL" smtClean="0"/>
              <a:t>5</a:t>
            </a:fld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>
          <a:xfrm>
            <a:off x="1620267" y="764704"/>
            <a:ext cx="9901223" cy="347472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Certyfikat Akredytacyjny</a:t>
            </a:r>
          </a:p>
          <a:p>
            <a:pPr algn="just"/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Potwierdzeniem udzielenia akredytacji jest certyfikat, podpisywany przez Ministra Zdrowia na okres 3 lat. Szpital, który go uzyskał cechuje się określonym poziomem funkcjonowania oraz jakością udzielanych świadczeń. Certyfikat oznacza też, że Minister Zdrowia oraz Rada Akredytacyjna zawierzają szpitalowi, że jego funkcjonowanie w okresie ważności certyfikatu będzie nie gorsze niż w trakcie oceny.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92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1492" y="1371600"/>
            <a:ext cx="106138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Poprzednia wizyta akredytacyjna odbyła się w  Szpital w 2019 roku potwierdził w niej swoją jakość, uzyskując </a:t>
            </a:r>
            <a:r>
              <a:rPr lang="pl-PL" sz="2800" b="1" dirty="0" smtClean="0">
                <a:solidFill>
                  <a:srgbClr val="0950A7"/>
                </a:solidFill>
                <a:latin typeface="Garamond" panose="02020404030301010803" pitchFamily="18" charset="0"/>
              </a:rPr>
              <a:t>78 proc. 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możliwej ilości punktów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Akredytację przeprowadził niezależny Zespół Wizytatorów z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C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entrum Monitorowania Jakości w Ochronie Zdrowia. </a:t>
            </a:r>
          </a:p>
          <a:p>
            <a:pPr algn="just"/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43050" y="2114225"/>
            <a:ext cx="10350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Standardy akredytacyjne określa obwieszczenie Ministra Zdrowia z dn. 18 stycznia 2010 roku w sprawie standardów akredytacyjnych </a:t>
            </a:r>
            <a:b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w zakresie udzielania świadczeń zdrowotnych oraz funkcjonowania szpitali, 16 standardów i 264 </a:t>
            </a:r>
            <a:r>
              <a:rPr lang="pl-PL" sz="2800" dirty="0" err="1" smtClean="0">
                <a:solidFill>
                  <a:srgbClr val="0950A7"/>
                </a:solidFill>
                <a:latin typeface="Garamond" panose="02020404030301010803" pitchFamily="18" charset="0"/>
              </a:rPr>
              <a:t>podstandardów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, to obszar oceny przez wizytatorów.</a:t>
            </a: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0456" y="1371600"/>
            <a:ext cx="106571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Akredytacji poddano całość działań – medycznych oraz administracyjnych – prowadzonych we wszystkich komórkach organizacyjnych Szpitala m.in. zapewnienie bezpieczeństwa, prawidłowego leczenia oraz ciągłości opieki w trakcie udzielania świadczeń Pacjentom, poszanowanie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P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raw Pacjenta, prawidłowość prowadzenia dokumentacji medycznej, a nawet standardy żywienia </a:t>
            </a:r>
          </a:p>
          <a:p>
            <a:pPr algn="just"/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 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    w Szpitalu.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Ocenie podlegał również sposób zarządzania Szpitalem, </a:t>
            </a:r>
            <a:b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ze szczególnym uwzględnieniem działań na rzecz poprawy jakości</a:t>
            </a:r>
          </a:p>
          <a:p>
            <a:pPr algn="just"/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8138" y="476674"/>
            <a:ext cx="10657185" cy="584775"/>
          </a:xfrm>
          <a:prstGeom prst="rect">
            <a:avLst/>
          </a:prstGeom>
          <a:solidFill>
            <a:srgbClr val="0950A7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8138" y="1328130"/>
            <a:ext cx="88554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800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800" b="1" dirty="0" smtClean="0">
                <a:solidFill>
                  <a:srgbClr val="0950A7"/>
                </a:solidFill>
                <a:latin typeface="Garamond" panose="02020404030301010803" pitchFamily="18" charset="0"/>
              </a:rPr>
              <a:t>Komisja Akredytacyjna najwyżej oceniła :</a:t>
            </a:r>
          </a:p>
          <a:p>
            <a:pPr algn="ctr"/>
            <a:endParaRPr lang="pl-PL" sz="2800" b="1" dirty="0" smtClean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Ciągłość opieki nad Pacjentem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Prowadzenie dokumentacji medycznej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Zarządzanie Szpitalem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Zarządzanie </a:t>
            </a: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Z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asobami Ludzkimi w Szpitalu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950A7"/>
                </a:solidFill>
                <a:latin typeface="Garamond" panose="02020404030301010803" pitchFamily="18" charset="0"/>
              </a:rPr>
              <a:t>F</a:t>
            </a: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unkcjonowanie diagnostyki obrazowej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950A7"/>
                </a:solidFill>
                <a:latin typeface="Garamond" panose="02020404030301010803" pitchFamily="18" charset="0"/>
              </a:rPr>
              <a:t>Prace laboratoriów na terenie całego Szpitala</a:t>
            </a:r>
          </a:p>
          <a:p>
            <a:pPr algn="just"/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950A7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10753</TotalTime>
  <Words>393</Words>
  <Application>Microsoft Office PowerPoint</Application>
  <PresentationFormat>Niestandardowy</PresentationFormat>
  <Paragraphs>62</Paragraphs>
  <Slides>12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Kijowska Joanna</dc:creator>
  <cp:lastModifiedBy>Barbara Gumińska</cp:lastModifiedBy>
  <cp:revision>584</cp:revision>
  <cp:lastPrinted>2015-06-11T08:59:13Z</cp:lastPrinted>
  <dcterms:created xsi:type="dcterms:W3CDTF">2015-05-06T13:04:35Z</dcterms:created>
  <dcterms:modified xsi:type="dcterms:W3CDTF">2023-12-07T12:38:04Z</dcterms:modified>
</cp:coreProperties>
</file>