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2"/>
  </p:notesMasterIdLst>
  <p:sldIdLst>
    <p:sldId id="256" r:id="rId2"/>
    <p:sldId id="259" r:id="rId3"/>
    <p:sldId id="307" r:id="rId4"/>
    <p:sldId id="261" r:id="rId5"/>
    <p:sldId id="308" r:id="rId6"/>
    <p:sldId id="310" r:id="rId7"/>
    <p:sldId id="353" r:id="rId8"/>
    <p:sldId id="354" r:id="rId9"/>
    <p:sldId id="352" r:id="rId10"/>
    <p:sldId id="311" r:id="rId11"/>
    <p:sldId id="355" r:id="rId12"/>
    <p:sldId id="356" r:id="rId13"/>
    <p:sldId id="358" r:id="rId14"/>
    <p:sldId id="359" r:id="rId15"/>
    <p:sldId id="312" r:id="rId16"/>
    <p:sldId id="313" r:id="rId17"/>
    <p:sldId id="360" r:id="rId18"/>
    <p:sldId id="361" r:id="rId19"/>
    <p:sldId id="363" r:id="rId20"/>
    <p:sldId id="364" r:id="rId21"/>
    <p:sldId id="365" r:id="rId22"/>
    <p:sldId id="314" r:id="rId23"/>
    <p:sldId id="315" r:id="rId24"/>
    <p:sldId id="317" r:id="rId25"/>
    <p:sldId id="318" r:id="rId26"/>
    <p:sldId id="340" r:id="rId27"/>
    <p:sldId id="262" r:id="rId28"/>
    <p:sldId id="320" r:id="rId29"/>
    <p:sldId id="366" r:id="rId30"/>
    <p:sldId id="321" r:id="rId31"/>
    <p:sldId id="374" r:id="rId32"/>
    <p:sldId id="322" r:id="rId33"/>
    <p:sldId id="323" r:id="rId34"/>
    <p:sldId id="367" r:id="rId35"/>
    <p:sldId id="368" r:id="rId36"/>
    <p:sldId id="371" r:id="rId37"/>
    <p:sldId id="369" r:id="rId38"/>
    <p:sldId id="370" r:id="rId39"/>
    <p:sldId id="380" r:id="rId40"/>
    <p:sldId id="373" r:id="rId41"/>
    <p:sldId id="375" r:id="rId42"/>
    <p:sldId id="376" r:id="rId43"/>
    <p:sldId id="377" r:id="rId44"/>
    <p:sldId id="378" r:id="rId45"/>
    <p:sldId id="383" r:id="rId46"/>
    <p:sldId id="384" r:id="rId47"/>
    <p:sldId id="385" r:id="rId48"/>
    <p:sldId id="379" r:id="rId49"/>
    <p:sldId id="381" r:id="rId50"/>
    <p:sldId id="382" r:id="rId51"/>
    <p:sldId id="386" r:id="rId52"/>
    <p:sldId id="387" r:id="rId53"/>
    <p:sldId id="388" r:id="rId54"/>
    <p:sldId id="330" r:id="rId55"/>
    <p:sldId id="331" r:id="rId56"/>
    <p:sldId id="341" r:id="rId57"/>
    <p:sldId id="332" r:id="rId58"/>
    <p:sldId id="335" r:id="rId59"/>
    <p:sldId id="345" r:id="rId60"/>
    <p:sldId id="338" r:id="rId61"/>
    <p:sldId id="34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36" r:id="rId71"/>
    <p:sldId id="339" r:id="rId72"/>
    <p:sldId id="346" r:id="rId73"/>
    <p:sldId id="342" r:id="rId74"/>
    <p:sldId id="343" r:id="rId75"/>
    <p:sldId id="398" r:id="rId76"/>
    <p:sldId id="348" r:id="rId77"/>
    <p:sldId id="350" r:id="rId78"/>
    <p:sldId id="347" r:id="rId79"/>
    <p:sldId id="399" r:id="rId80"/>
    <p:sldId id="401" r:id="rId81"/>
  </p:sldIdLst>
  <p:sldSz cx="9144000" cy="5143500" type="screen16x9"/>
  <p:notesSz cx="6797675" cy="9929813"/>
  <p:embeddedFontLst>
    <p:embeddedFont>
      <p:font typeface="Calibri" panose="020F0502020204030204" pitchFamily="34" charset="0"/>
      <p:regular r:id="rId83"/>
      <p:bold r:id="rId84"/>
      <p:italic r:id="rId85"/>
      <p:boldItalic r:id="rId86"/>
    </p:embeddedFont>
    <p:embeddedFont>
      <p:font typeface="Barlow Light" panose="020B0604020202020204" charset="-18"/>
      <p:regular r:id="rId87"/>
      <p:bold r:id="rId88"/>
      <p:italic r:id="rId89"/>
      <p:boldItalic r:id="rId90"/>
    </p:embeddedFont>
    <p:embeddedFont>
      <p:font typeface="Barlow SemiBold" panose="020B0604020202020204" charset="-18"/>
      <p:regular r:id="rId91"/>
      <p:bold r:id="rId92"/>
      <p:italic r:id="rId93"/>
      <p:boldItalic r:id="rId9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90" Type="http://schemas.openxmlformats.org/officeDocument/2006/relationships/font" Target="fonts/font8.fntdata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93" Type="http://schemas.openxmlformats.org/officeDocument/2006/relationships/font" Target="fonts/font11.fntdata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4.fntdata"/><Relationship Id="rId9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4698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088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351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85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923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32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782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921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485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453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462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08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773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018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109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783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653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790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056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537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040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84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6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027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552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03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7095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5210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936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8417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511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663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8535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38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1157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9884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2046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8406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2371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8162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880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0821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3764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1251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02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5277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8871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4489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1202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9440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7482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2832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8057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1470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2456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09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2248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8942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2250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1305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5302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6724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3854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0352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01180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8016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54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4766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712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4785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29310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9118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51858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6557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941075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030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62509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52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90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35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0" y="752088"/>
            <a:ext cx="8762909" cy="3105763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34" name="Google Shape;134;p1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 rot="10800000">
            <a:off x="125800" y="4"/>
            <a:ext cx="9018200" cy="468805"/>
            <a:chOff x="8" y="4674804"/>
            <a:chExt cx="9018200" cy="468805"/>
          </a:xfrm>
        </p:grpSpPr>
        <p:sp>
          <p:nvSpPr>
            <p:cNvPr id="138" name="Google Shape;138;p11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3"/>
          <p:cNvGrpSpPr/>
          <p:nvPr/>
        </p:nvGrpSpPr>
        <p:grpSpPr>
          <a:xfrm>
            <a:off x="8013742" y="4015142"/>
            <a:ext cx="600715" cy="600715"/>
            <a:chOff x="8762414" y="2939573"/>
            <a:chExt cx="457200" cy="457200"/>
          </a:xfrm>
        </p:grpSpPr>
        <p:sp>
          <p:nvSpPr>
            <p:cNvPr id="155" name="Google Shape;155;p13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LECZENIE KRWIĄ I JEJ SKŁADNIKAMI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>
                <a:solidFill>
                  <a:schemeClr val="tx1"/>
                </a:solidFill>
              </a:rPr>
              <a:t>WSKAZANIA </a:t>
            </a:r>
            <a:r>
              <a:rPr lang="pl-PL" sz="2000" smtClean="0">
                <a:solidFill>
                  <a:schemeClr val="tx1"/>
                </a:solidFill>
              </a:rPr>
              <a:t>DO </a:t>
            </a:r>
            <a:r>
              <a:rPr lang="pl-PL" sz="2000" dirty="0">
                <a:solidFill>
                  <a:schemeClr val="tx1"/>
                </a:solidFill>
              </a:rPr>
              <a:t>PRZETACZANIA KRWI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I JEJ SKŁADNIKÓW</a:t>
            </a:r>
            <a:r>
              <a:rPr lang="pl-PL" sz="2800" dirty="0">
                <a:solidFill>
                  <a:schemeClr val="tx1"/>
                </a:solidFill>
              </a:rPr>
              <a:t/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1050" dirty="0">
                <a:solidFill>
                  <a:schemeClr val="tx1"/>
                </a:solidFill>
              </a:rPr>
              <a:t>SZPITAL MIEJSKI IM. FRANCISZKA RASZEI W POZNANIU</a:t>
            </a:r>
            <a:r>
              <a:rPr lang="pl-PL" sz="1200" dirty="0">
                <a:solidFill>
                  <a:schemeClr val="tx1"/>
                </a:solidFill>
              </a:rPr>
              <a:t/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050" dirty="0" smtClean="0">
                <a:solidFill>
                  <a:schemeClr val="tx1"/>
                </a:solidFill>
              </a:rPr>
              <a:t>WRZESIEŃ 2024</a:t>
            </a:r>
            <a:br>
              <a:rPr lang="pl-PL" sz="1050" dirty="0" smtClean="0">
                <a:solidFill>
                  <a:schemeClr val="tx1"/>
                </a:solidFill>
              </a:rPr>
            </a:br>
            <a:r>
              <a:rPr lang="pl-PL" sz="1050" dirty="0" smtClean="0">
                <a:solidFill>
                  <a:schemeClr val="tx1"/>
                </a:solidFill>
              </a:rPr>
              <a:t>Lekarz ds. Gospodarki Krwią – Karolina Balawajder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OCENA OBJĘTOŚCI UTRACONEJ KRWI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lang="pl-PL" sz="16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7647" t="36042" r="29215" b="27902"/>
          <a:stretch/>
        </p:blipFill>
        <p:spPr>
          <a:xfrm>
            <a:off x="381000" y="1431932"/>
            <a:ext cx="7476565" cy="33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2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OCENA OBJĘTOŚCI UTRACONEJ KRWI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lang="pl-PL" sz="16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BEC260A6-DC1D-45F5-B079-432966E09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14" t="19090" r="18780" b="41585"/>
          <a:stretch/>
        </p:blipFill>
        <p:spPr>
          <a:xfrm>
            <a:off x="264459" y="1532871"/>
            <a:ext cx="7310718" cy="31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1686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1"/>
                </a:solidFill>
              </a:rPr>
              <a:t>KONCENTRAT KRWINEK CZERWONYCH – </a:t>
            </a:r>
            <a:r>
              <a:rPr lang="pl-PL" sz="1600" dirty="0" smtClean="0">
                <a:solidFill>
                  <a:schemeClr val="tx1"/>
                </a:solidFill>
              </a:rPr>
              <a:t>OCENA OBJĘTOŚCI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UTRACONEJ KRWI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lang="pl-PL" sz="16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9314" t="17462" r="27745" b="11530"/>
          <a:stretch/>
        </p:blipFill>
        <p:spPr>
          <a:xfrm>
            <a:off x="1575113" y="885597"/>
            <a:ext cx="4837521" cy="42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7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1686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1"/>
                </a:solidFill>
              </a:rPr>
              <a:t>KONCENTRAT KRWINEK CZERWONYCH – </a:t>
            </a:r>
            <a:r>
              <a:rPr lang="pl-PL" sz="1600" dirty="0" smtClean="0">
                <a:solidFill>
                  <a:schemeClr val="tx1"/>
                </a:solidFill>
              </a:rPr>
              <a:t>OCENA OBJĘTOŚCI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UTRACONEJ KRWI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lang="pl-PL" sz="16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/>
          <a:srcRect l="27843" t="11392" r="29314" b="16313"/>
          <a:stretch/>
        </p:blipFill>
        <p:spPr>
          <a:xfrm>
            <a:off x="1672014" y="895923"/>
            <a:ext cx="4643719" cy="41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8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1919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1"/>
                </a:solidFill>
              </a:rPr>
              <a:t>KONCENTRAT KRWINEK CZERWONYCH – </a:t>
            </a:r>
            <a:r>
              <a:rPr lang="pl-PL" sz="1600" dirty="0" smtClean="0">
                <a:solidFill>
                  <a:schemeClr val="tx1"/>
                </a:solidFill>
              </a:rPr>
              <a:t>WSTRZĄS KRWOTOCZNY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19313" t="16726" r="16765" b="5459"/>
          <a:stretch/>
        </p:blipFill>
        <p:spPr>
          <a:xfrm>
            <a:off x="1071380" y="1163530"/>
            <a:ext cx="5844989" cy="37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0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PRZEWLEKŁA NIEDOKRWISTOŚĆ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27268"/>
            <a:ext cx="7911353" cy="33351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400" dirty="0" smtClean="0"/>
              <a:t>Należy </a:t>
            </a:r>
            <a:r>
              <a:rPr lang="pl-PL" sz="1400" dirty="0"/>
              <a:t>zawsze ustalić przyczynę niedokrwistości i dążyć do jej usunięcia</a:t>
            </a:r>
          </a:p>
          <a:p>
            <a:pPr lvl="0">
              <a:buFontTx/>
              <a:buChar char="-"/>
            </a:pPr>
            <a:r>
              <a:rPr lang="pl-PL" sz="1400" dirty="0"/>
              <a:t>Decyzja o przetoczeniu koncentratu krwinek czerwonych powinna opierać się na </a:t>
            </a:r>
            <a:r>
              <a:rPr lang="pl-PL" sz="1400" dirty="0" smtClean="0"/>
              <a:t>całości obrazu </a:t>
            </a:r>
            <a:r>
              <a:rPr lang="pl-PL" sz="1400" dirty="0"/>
              <a:t>klinicznego, a nie tylko na wynikach badań laboratoryjnych (stężeniu </a:t>
            </a:r>
            <a:r>
              <a:rPr lang="pl-PL" sz="1400" dirty="0" err="1" smtClean="0"/>
              <a:t>HGB,wartości</a:t>
            </a:r>
            <a:r>
              <a:rPr lang="pl-PL" sz="1400" dirty="0" smtClean="0"/>
              <a:t> </a:t>
            </a:r>
            <a:r>
              <a:rPr lang="pl-PL" sz="1400" dirty="0"/>
              <a:t>HCT, liczby </a:t>
            </a:r>
            <a:r>
              <a:rPr lang="pl-PL" sz="1400" dirty="0" smtClean="0"/>
              <a:t>RBC). </a:t>
            </a:r>
          </a:p>
          <a:p>
            <a:pPr lvl="0">
              <a:buFontTx/>
              <a:buChar char="-"/>
            </a:pPr>
            <a:r>
              <a:rPr lang="pl-PL" sz="1400" dirty="0" smtClean="0"/>
              <a:t>Ocena </a:t>
            </a:r>
            <a:r>
              <a:rPr lang="pl-PL" sz="1400" dirty="0"/>
              <a:t>bezwzględnej liczby retykulocytów. </a:t>
            </a:r>
            <a:r>
              <a:rPr lang="pl-PL" sz="1400" b="1" dirty="0"/>
              <a:t>Wartości retykulocytów &lt; 85 tys./</a:t>
            </a:r>
            <a:r>
              <a:rPr lang="pl-PL" sz="1400" b="1" dirty="0" smtClean="0"/>
              <a:t>ml wskazują </a:t>
            </a:r>
            <a:r>
              <a:rPr lang="pl-PL" sz="1400" b="1" dirty="0"/>
              <a:t>na niedokrwistość nieregenerującą się. </a:t>
            </a:r>
            <a:endParaRPr lang="pl-PL" sz="1400" b="1" dirty="0" smtClean="0"/>
          </a:p>
          <a:p>
            <a:pPr lvl="0">
              <a:buFontTx/>
              <a:buChar char="-"/>
            </a:pPr>
            <a:r>
              <a:rPr lang="pl-PL" sz="1400" dirty="0" smtClean="0"/>
              <a:t>Jeżeli </a:t>
            </a:r>
            <a:r>
              <a:rPr lang="pl-PL" sz="1400" dirty="0"/>
              <a:t>nie ma objawów ciężkiej </a:t>
            </a:r>
            <a:r>
              <a:rPr lang="pl-PL" sz="1400" dirty="0" err="1" smtClean="0"/>
              <a:t>niedokrwistości,to</a:t>
            </a:r>
            <a:r>
              <a:rPr lang="pl-PL" sz="1400" dirty="0" smtClean="0"/>
              <a:t> </a:t>
            </a:r>
            <a:r>
              <a:rPr lang="pl-PL" sz="1400" dirty="0"/>
              <a:t>– zanim zostanie podjęta decyzja o sposobie leczenia </a:t>
            </a:r>
            <a:r>
              <a:rPr lang="pl-PL" sz="1400" dirty="0" smtClean="0"/>
              <a:t>niedokrwistości należy </a:t>
            </a:r>
            <a:r>
              <a:rPr lang="pl-PL" sz="1400" dirty="0"/>
              <a:t>wykonać badania, które mogą wskazać jej przyczynę: stężenie </a:t>
            </a:r>
            <a:r>
              <a:rPr lang="pl-PL" sz="1400" dirty="0" smtClean="0"/>
              <a:t>żelaza, witaminy </a:t>
            </a:r>
            <a:r>
              <a:rPr lang="pl-PL" sz="1400" dirty="0"/>
              <a:t>B12, kwasu foliowego, LDH, TSH </a:t>
            </a:r>
            <a:r>
              <a:rPr lang="pl-PL" sz="1400" dirty="0" smtClean="0"/>
              <a:t>i uzupełnić </a:t>
            </a:r>
            <a:r>
              <a:rPr lang="pl-PL" sz="1400" dirty="0"/>
              <a:t>wykryte ewentualne niedobory.</a:t>
            </a:r>
            <a:endParaRPr sz="18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47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PRZEWLEKŁA NIEDOKRWISTOŚĆ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2322200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pl-PL" sz="1600" b="1" dirty="0" smtClean="0"/>
          </a:p>
          <a:p>
            <a:pPr lvl="0">
              <a:buFontTx/>
              <a:buChar char="-"/>
            </a:pPr>
            <a:r>
              <a:rPr lang="pl-PL" sz="1200" dirty="0" smtClean="0"/>
              <a:t>Propagowana </a:t>
            </a:r>
            <a:r>
              <a:rPr lang="pl-PL" sz="1200" dirty="0"/>
              <a:t>jest zasada podawania 1 j. </a:t>
            </a:r>
            <a:r>
              <a:rPr lang="pl-PL" sz="1200" dirty="0" err="1"/>
              <a:t>KKCz</a:t>
            </a:r>
            <a:r>
              <a:rPr lang="pl-PL" sz="1200" dirty="0"/>
              <a:t> i uzależniania dalszego przetaczania od wyniku stężenia </a:t>
            </a:r>
            <a:r>
              <a:rPr lang="pl-PL" sz="1200" dirty="0" err="1"/>
              <a:t>Hb</a:t>
            </a:r>
            <a:r>
              <a:rPr lang="pl-PL" sz="1200" dirty="0"/>
              <a:t> po przetoczeniu („single unit policy”). </a:t>
            </a:r>
          </a:p>
          <a:p>
            <a:pPr lvl="0">
              <a:buFontTx/>
              <a:buChar char="-"/>
            </a:pPr>
            <a:r>
              <a:rPr lang="pl-PL" sz="1200" dirty="0"/>
              <a:t>Przetoczenie 1 jednostki </a:t>
            </a:r>
            <a:r>
              <a:rPr lang="pl-PL" sz="1200" dirty="0" err="1"/>
              <a:t>KKCz</a:t>
            </a:r>
            <a:r>
              <a:rPr lang="pl-PL" sz="1200" dirty="0"/>
              <a:t> zazwyczaj powoduje wzrost stężenia </a:t>
            </a:r>
            <a:r>
              <a:rPr lang="pl-PL" sz="1200" dirty="0" err="1"/>
              <a:t>Hb</a:t>
            </a:r>
            <a:r>
              <a:rPr lang="pl-PL" sz="1200" dirty="0"/>
              <a:t> o 1 g/dl i hematokrytu (</a:t>
            </a:r>
            <a:r>
              <a:rPr lang="pl-PL" sz="1200" dirty="0" err="1"/>
              <a:t>Ht</a:t>
            </a:r>
            <a:r>
              <a:rPr lang="pl-PL" sz="1200" dirty="0"/>
              <a:t>) o 0,03 (3%). </a:t>
            </a:r>
          </a:p>
          <a:p>
            <a:pPr lvl="0">
              <a:buFontTx/>
              <a:buChar char="-"/>
            </a:pPr>
            <a:r>
              <a:rPr lang="pl-PL" sz="1200" dirty="0"/>
              <a:t>W przewlekłej hemoterapii wskazane jest utrzymanie stężenia </a:t>
            </a:r>
            <a:r>
              <a:rPr lang="pl-PL" sz="1200" dirty="0" err="1"/>
              <a:t>Hb</a:t>
            </a:r>
            <a:r>
              <a:rPr lang="pl-PL" sz="1200" dirty="0"/>
              <a:t> nieco powyżej najniższych wartości </a:t>
            </a:r>
            <a:r>
              <a:rPr lang="pl-PL" sz="1200" dirty="0" err="1"/>
              <a:t>Hb</a:t>
            </a:r>
            <a:r>
              <a:rPr lang="pl-PL" sz="1200" dirty="0"/>
              <a:t>, przy których nie występują objawy niedokrwistości.</a:t>
            </a:r>
          </a:p>
          <a:p>
            <a:pPr lvl="0">
              <a:buFontTx/>
              <a:buChar char="-"/>
            </a:pPr>
            <a:r>
              <a:rPr lang="pl-PL" sz="1200" dirty="0" smtClean="0"/>
              <a:t>Należy </a:t>
            </a:r>
            <a:r>
              <a:rPr lang="pl-PL" sz="1200" dirty="0"/>
              <a:t>podkreślić, że  pacjenci z chorobami układu sercowo–naczyniowego, a zwłaszcza z ostrą chorobą wieńcową, stanowią szczególną grupę, w odniesieniu do której należy podejmować wysoce zindywidualizowaną hemoterapię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9608" t="55371" r="28081" b="28477"/>
          <a:stretch/>
        </p:blipFill>
        <p:spPr>
          <a:xfrm>
            <a:off x="1507061" y="1373693"/>
            <a:ext cx="5569225" cy="11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3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PACJENCI Z NOWOTWOREM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27268"/>
            <a:ext cx="7911353" cy="33351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buFontTx/>
              <a:buChar char="-"/>
            </a:pPr>
            <a:r>
              <a:rPr lang="pl-PL" sz="1600" b="1" dirty="0"/>
              <a:t>Graniczne stężenie hemoglobiny</a:t>
            </a:r>
            <a:r>
              <a:rPr lang="pl-PL" sz="1600" dirty="0"/>
              <a:t>, powyżej którego przetoczenie </a:t>
            </a:r>
            <a:r>
              <a:rPr lang="pl-PL" sz="1600" dirty="0" smtClean="0"/>
              <a:t>koncentratu krwinek </a:t>
            </a:r>
            <a:r>
              <a:rPr lang="pl-PL" sz="1600" dirty="0"/>
              <a:t>czerwonych w większości przypadków niedokrwistości </a:t>
            </a:r>
            <a:r>
              <a:rPr lang="pl-PL" sz="1600" dirty="0" err="1" smtClean="0"/>
              <a:t>normowolemicznej</a:t>
            </a:r>
            <a:r>
              <a:rPr lang="pl-PL" sz="1600" dirty="0" smtClean="0"/>
              <a:t> nie </a:t>
            </a:r>
            <a:r>
              <a:rPr lang="pl-PL" sz="1600" dirty="0"/>
              <a:t>jest już konieczne</a:t>
            </a:r>
            <a:r>
              <a:rPr lang="pl-PL" sz="1600" b="1" dirty="0"/>
              <a:t>, to 7 g/dl</a:t>
            </a:r>
            <a:r>
              <a:rPr lang="pl-PL" sz="1600" dirty="0"/>
              <a:t>. </a:t>
            </a:r>
            <a:endParaRPr lang="pl-PL" sz="1600" dirty="0" smtClean="0"/>
          </a:p>
          <a:p>
            <a:pPr lvl="0" algn="just">
              <a:buFontTx/>
              <a:buChar char="-"/>
            </a:pPr>
            <a:r>
              <a:rPr lang="pl-PL" sz="1600" dirty="0" smtClean="0"/>
              <a:t>Ze </a:t>
            </a:r>
            <a:r>
              <a:rPr lang="pl-PL" sz="1600" dirty="0"/>
              <a:t>względu jednak na dodatnią korelację </a:t>
            </a:r>
            <a:r>
              <a:rPr lang="pl-PL" sz="1600" dirty="0" smtClean="0"/>
              <a:t>jakości życia </a:t>
            </a:r>
            <a:r>
              <a:rPr lang="pl-PL" sz="1600" dirty="0"/>
              <a:t>chorych na nowotwory ze stężeniem hemoglobiny – poprawa jakości </a:t>
            </a:r>
            <a:r>
              <a:rPr lang="pl-PL" sz="1600" dirty="0" smtClean="0"/>
              <a:t>życia powinna </a:t>
            </a:r>
            <a:r>
              <a:rPr lang="pl-PL" sz="1600" dirty="0"/>
              <a:t>być jednym z głównych wskazań przy podejmowaniu decyzji o </a:t>
            </a:r>
            <a:r>
              <a:rPr lang="pl-PL" sz="1600" dirty="0" smtClean="0"/>
              <a:t>sposobie leczenia </a:t>
            </a:r>
            <a:r>
              <a:rPr lang="pl-PL" sz="1600" dirty="0"/>
              <a:t>niedokrwistości u tych </a:t>
            </a:r>
            <a:r>
              <a:rPr lang="pl-PL" sz="1600" dirty="0" smtClean="0"/>
              <a:t>chorych</a:t>
            </a:r>
          </a:p>
          <a:p>
            <a:pPr lvl="0" algn="just">
              <a:buFontTx/>
              <a:buChar char="-"/>
            </a:pPr>
            <a:r>
              <a:rPr lang="pl-PL" sz="1600" dirty="0" smtClean="0"/>
              <a:t>U chorych na nowotwory leczenie niedokrwistości powinno się rozpoczynać już przy stężeniu hemoglobiny poniżej 8 g/dl, a nawet poniżej 10 g/dl, jeśli występują objawy niedokrwistości (męczliwość, objawy niedotlenienia narządów).</a:t>
            </a:r>
          </a:p>
          <a:p>
            <a:pPr lvl="0" algn="just">
              <a:buFontTx/>
              <a:buChar char="-"/>
            </a:pPr>
            <a:r>
              <a:rPr lang="pl-PL" sz="1600" dirty="0" smtClean="0"/>
              <a:t>W przypadku występowania objawów ciężkiej niedokrwistości należy szybko podnieść stężenie hemoglobiny poprzez przetoczenia koncentratu krwinek czerwonych.</a:t>
            </a:r>
            <a:endParaRPr sz="16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64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PACJENCI Z NOWOTWOREM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27268"/>
            <a:ext cx="7911353" cy="33351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>
              <a:buNone/>
            </a:pPr>
            <a:r>
              <a:rPr lang="pl-PL" sz="1200" dirty="0"/>
              <a:t>Gdy objawy nie są nasilone lub ich nie ma, to przed podjęciem decyzji o </a:t>
            </a:r>
            <a:r>
              <a:rPr lang="pl-PL" sz="1200" dirty="0" smtClean="0"/>
              <a:t>sposobie leczenia </a:t>
            </a:r>
            <a:r>
              <a:rPr lang="pl-PL" sz="1200" dirty="0"/>
              <a:t>niedokrwistości wskazane jest wykonanie następujących badań:</a:t>
            </a:r>
          </a:p>
          <a:p>
            <a:pPr marL="76200" lvl="0" indent="0" algn="just">
              <a:buNone/>
            </a:pPr>
            <a:r>
              <a:rPr lang="pl-PL" sz="1200" dirty="0"/>
              <a:t>• morfologia krwi;</a:t>
            </a:r>
          </a:p>
          <a:p>
            <a:pPr marL="76200" lvl="0" indent="0" algn="just">
              <a:buNone/>
            </a:pPr>
            <a:r>
              <a:rPr lang="pl-PL" sz="1200" dirty="0"/>
              <a:t>• liczba retykulocytów;</a:t>
            </a:r>
          </a:p>
          <a:p>
            <a:pPr marL="76200" lvl="0" indent="0" algn="just">
              <a:buNone/>
            </a:pPr>
            <a:r>
              <a:rPr lang="pl-PL" sz="1200" dirty="0"/>
              <a:t>• stężenie żelaza;</a:t>
            </a:r>
          </a:p>
          <a:p>
            <a:pPr marL="76200" lvl="0" indent="0" algn="just">
              <a:buNone/>
            </a:pPr>
            <a:r>
              <a:rPr lang="pl-PL" sz="1200" dirty="0"/>
              <a:t>• zdolność wiązania żelaza;</a:t>
            </a:r>
          </a:p>
          <a:p>
            <a:pPr marL="76200" lvl="0" indent="0" algn="just">
              <a:buNone/>
            </a:pPr>
            <a:r>
              <a:rPr lang="pl-PL" sz="1200" dirty="0"/>
              <a:t>• wysycenie </a:t>
            </a:r>
            <a:r>
              <a:rPr lang="pl-PL" sz="1200" dirty="0" err="1"/>
              <a:t>transferyny</a:t>
            </a:r>
            <a:r>
              <a:rPr lang="pl-PL" sz="1200" dirty="0"/>
              <a:t>;</a:t>
            </a:r>
          </a:p>
          <a:p>
            <a:pPr marL="76200" lvl="0" indent="0" algn="just">
              <a:buNone/>
            </a:pPr>
            <a:r>
              <a:rPr lang="pl-PL" sz="1200" dirty="0"/>
              <a:t>• stężenie ferrytyny;</a:t>
            </a:r>
          </a:p>
          <a:p>
            <a:pPr marL="76200" lvl="0" indent="0" algn="just">
              <a:buNone/>
            </a:pPr>
            <a:r>
              <a:rPr lang="pl-PL" sz="1200" dirty="0"/>
              <a:t>• stężenie kwasu foliowego;</a:t>
            </a:r>
          </a:p>
          <a:p>
            <a:pPr marL="76200" lvl="0" indent="0" algn="just">
              <a:buNone/>
            </a:pPr>
            <a:r>
              <a:rPr lang="pl-PL" sz="1200" dirty="0"/>
              <a:t>• stężenie witaminy B12;</a:t>
            </a:r>
          </a:p>
          <a:p>
            <a:pPr marL="76200" lvl="0" indent="0" algn="just">
              <a:buNone/>
            </a:pPr>
            <a:r>
              <a:rPr lang="pl-PL" sz="1200" dirty="0"/>
              <a:t>• badanie krwi utajonej w kale;</a:t>
            </a:r>
          </a:p>
          <a:p>
            <a:pPr marL="76200" lvl="0" indent="0" algn="just">
              <a:buNone/>
            </a:pPr>
            <a:r>
              <a:rPr lang="pl-PL" sz="1200" dirty="0"/>
              <a:t>• parametry oceniające wydolność nerek</a:t>
            </a:r>
            <a:r>
              <a:rPr lang="pl-PL" sz="1200" dirty="0" smtClean="0"/>
              <a:t>.</a:t>
            </a:r>
            <a:endParaRPr sz="12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9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PACJENCI Z NOWOTWOREM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27268"/>
            <a:ext cx="7911353" cy="33351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just">
              <a:buNone/>
            </a:pPr>
            <a:r>
              <a:rPr lang="pl-PL" sz="1200" dirty="0" smtClean="0"/>
              <a:t>- Dodatkowo</a:t>
            </a:r>
            <a:r>
              <a:rPr lang="pl-PL" sz="1200" dirty="0"/>
              <a:t>, jeżeli uzasadnione, można wykonać</a:t>
            </a:r>
            <a:r>
              <a:rPr lang="pl-PL" sz="1200" dirty="0" smtClean="0"/>
              <a:t>:</a:t>
            </a:r>
            <a:endParaRPr lang="pl-PL" sz="1200" dirty="0"/>
          </a:p>
          <a:p>
            <a:pPr marL="76200" lvl="0" indent="0" algn="just">
              <a:buNone/>
            </a:pPr>
            <a:r>
              <a:rPr lang="pl-PL" sz="1200" dirty="0"/>
              <a:t>• stężenie erytropoetyny;</a:t>
            </a:r>
          </a:p>
          <a:p>
            <a:pPr marL="76200" lvl="0" indent="0" algn="just">
              <a:buNone/>
            </a:pPr>
            <a:r>
              <a:rPr lang="pl-PL" sz="1200" dirty="0"/>
              <a:t>• stężenie TSH;</a:t>
            </a:r>
          </a:p>
          <a:p>
            <a:pPr marL="76200" lvl="0" indent="0" algn="just">
              <a:buNone/>
            </a:pPr>
            <a:r>
              <a:rPr lang="pl-PL" sz="1200" dirty="0"/>
              <a:t>• bezpośredni test </a:t>
            </a:r>
            <a:r>
              <a:rPr lang="pl-PL" sz="1200" dirty="0" err="1"/>
              <a:t>antyglobulinowy</a:t>
            </a:r>
            <a:r>
              <a:rPr lang="pl-PL" sz="1200" dirty="0"/>
              <a:t> (CLL, </a:t>
            </a:r>
            <a:r>
              <a:rPr lang="pl-PL" sz="1200" dirty="0" err="1"/>
              <a:t>chłoniaki</a:t>
            </a:r>
            <a:r>
              <a:rPr lang="pl-PL" sz="1200" dirty="0"/>
              <a:t>, choroba autoimmunologiczna</a:t>
            </a:r>
          </a:p>
          <a:p>
            <a:pPr marL="76200" lvl="0" indent="0" algn="just">
              <a:buNone/>
            </a:pPr>
            <a:r>
              <a:rPr lang="pl-PL" sz="1200" dirty="0"/>
              <a:t>w wywiadzie);</a:t>
            </a:r>
          </a:p>
          <a:p>
            <a:pPr marL="76200" lvl="0" indent="0" algn="just">
              <a:buNone/>
            </a:pPr>
            <a:r>
              <a:rPr lang="pl-PL" sz="1200" dirty="0"/>
              <a:t>• badanie w kierunku hemoglobinopatii</a:t>
            </a:r>
            <a:r>
              <a:rPr lang="pl-PL" sz="1200" dirty="0" smtClean="0"/>
              <a:t>.</a:t>
            </a:r>
          </a:p>
          <a:p>
            <a:pPr marL="76200" lvl="0" indent="0" algn="just">
              <a:buNone/>
            </a:pPr>
            <a:r>
              <a:rPr lang="pl-PL" sz="1200" dirty="0" smtClean="0"/>
              <a:t>- Wyniki </a:t>
            </a:r>
            <a:r>
              <a:rPr lang="pl-PL" sz="1200" dirty="0"/>
              <a:t>tych badań pozwolą na ustalenie przyczyny niedokrwistości i umożliwią jej </a:t>
            </a:r>
            <a:r>
              <a:rPr lang="pl-PL" sz="1200" dirty="0" smtClean="0"/>
              <a:t>leczenie przyczynowe </a:t>
            </a:r>
            <a:r>
              <a:rPr lang="pl-PL" sz="1200" dirty="0"/>
              <a:t>i/lub obciążone najmniejszym ryzykiem wystąpienia reakcji niepożądanych</a:t>
            </a:r>
            <a:r>
              <a:rPr lang="pl-PL" sz="1200" dirty="0" smtClean="0"/>
              <a:t>.</a:t>
            </a:r>
          </a:p>
          <a:p>
            <a:pPr marL="76200" lvl="0" indent="0" algn="just">
              <a:buNone/>
            </a:pPr>
            <a:r>
              <a:rPr lang="pl-PL" sz="1200" dirty="0" smtClean="0"/>
              <a:t>- W </a:t>
            </a:r>
            <a:r>
              <a:rPr lang="pl-PL" sz="1200" dirty="0"/>
              <a:t>postępowaniu u chorych na nowotwory z niedokrwistością należy w </a:t>
            </a:r>
            <a:r>
              <a:rPr lang="pl-PL" sz="1200" dirty="0" smtClean="0"/>
              <a:t>miarę możliwości </a:t>
            </a:r>
            <a:r>
              <a:rPr lang="pl-PL" sz="1200" dirty="0"/>
              <a:t>stosować leczenie przyczynowe i w pierwszej kolejności wyrównać </a:t>
            </a:r>
            <a:r>
              <a:rPr lang="pl-PL" sz="1200" dirty="0" smtClean="0"/>
              <a:t>zdiagnozowane niedobory </a:t>
            </a:r>
            <a:r>
              <a:rPr lang="pl-PL" sz="1200" dirty="0"/>
              <a:t>(żelazo, witamina B12, kwas foliowy) </a:t>
            </a:r>
          </a:p>
          <a:p>
            <a:pPr marL="76200" lvl="0" indent="0" algn="just">
              <a:buNone/>
            </a:pPr>
            <a:r>
              <a:rPr lang="pl-PL" sz="1200" dirty="0" smtClean="0"/>
              <a:t>- Jeżeli wyrównanie niedoborów </a:t>
            </a:r>
            <a:r>
              <a:rPr lang="pl-PL" sz="1200" dirty="0"/>
              <a:t>nie przynosi oczekiwanych efektów i mimo leczenia </a:t>
            </a:r>
            <a:r>
              <a:rPr lang="pl-PL" sz="1200" dirty="0" smtClean="0"/>
              <a:t>przeciwnowotworowego niedokrwistość </a:t>
            </a:r>
            <a:r>
              <a:rPr lang="pl-PL" sz="1200" dirty="0"/>
              <a:t>się nie zmniejsza, można rozważyć podanie </a:t>
            </a:r>
            <a:r>
              <a:rPr lang="pl-PL" sz="1200" dirty="0" smtClean="0"/>
              <a:t>ESA (EPO).</a:t>
            </a:r>
            <a:endParaRPr sz="12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27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tx1"/>
                </a:solidFill>
              </a:rPr>
              <a:t>WSKAZANIA DO PRZETACZANIA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/>
              <a:t>KONCENTRAT KRWINEK CZERWONYCH</a:t>
            </a:r>
            <a:endParaRPr sz="2400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1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PACJENCI Z NOWOTWOREM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27268"/>
            <a:ext cx="7911353" cy="33351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pl-PL" sz="1200" dirty="0" smtClean="0"/>
              <a:t>Przetoczenia </a:t>
            </a:r>
            <a:r>
              <a:rPr lang="pl-PL" sz="1200" dirty="0" err="1" smtClean="0"/>
              <a:t>KKCz</a:t>
            </a:r>
            <a:r>
              <a:rPr lang="pl-PL" sz="1200" dirty="0" smtClean="0"/>
              <a:t> są </a:t>
            </a:r>
            <a:r>
              <a:rPr lang="pl-PL" sz="1200" dirty="0"/>
              <a:t>zarezerwowane do przypadków, w których: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 smtClean="0"/>
              <a:t>wyrównanie </a:t>
            </a:r>
            <a:r>
              <a:rPr lang="pl-PL" sz="1200" dirty="0"/>
              <a:t>niedoborów nie przyniosło oczekiwanego efektu</a:t>
            </a:r>
            <a:r>
              <a:rPr lang="pl-PL" sz="12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 smtClean="0"/>
              <a:t>nie </a:t>
            </a:r>
            <a:r>
              <a:rPr lang="pl-PL" sz="1200" dirty="0"/>
              <a:t>ma wskazań do stosowania ESA, a nasilenie niedokrwistości nie </a:t>
            </a:r>
            <a:r>
              <a:rPr lang="pl-PL" sz="1200" dirty="0" smtClean="0"/>
              <a:t>pozwala na </a:t>
            </a:r>
            <a:r>
              <a:rPr lang="pl-PL" sz="1200" dirty="0"/>
              <a:t>włączenie lub kontynuację leczenia przeciwnowotworowego albo </a:t>
            </a:r>
            <a:r>
              <a:rPr lang="pl-PL" sz="1200" dirty="0" smtClean="0"/>
              <a:t>powoduje znaczące objawy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200" dirty="0"/>
          </a:p>
          <a:p>
            <a:pPr>
              <a:buFont typeface="Arial" panose="020B0604020202020204" pitchFamily="34" charset="0"/>
              <a:buChar char="•"/>
            </a:pPr>
            <a:endParaRPr sz="12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/>
          <a:srcRect l="29130" t="45899" r="27761" b="30784"/>
          <a:stretch/>
        </p:blipFill>
        <p:spPr>
          <a:xfrm>
            <a:off x="381000" y="2465292"/>
            <a:ext cx="6101366" cy="175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44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534293" y="78044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1"/>
                </a:solidFill>
              </a:rPr>
              <a:t>KONCENTRAT KRWINEK CZERWONYCH – </a:t>
            </a:r>
            <a:r>
              <a:rPr lang="pl-PL" sz="1600" dirty="0" smtClean="0">
                <a:solidFill>
                  <a:schemeClr val="tx1"/>
                </a:solidFill>
              </a:rPr>
              <a:t>PACJENCI Z NOWOTWOREM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7843" t="20589" r="29314" b="7299"/>
          <a:stretch/>
        </p:blipFill>
        <p:spPr>
          <a:xfrm>
            <a:off x="1555475" y="725735"/>
            <a:ext cx="4715436" cy="42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96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WSKAZANIA DO TRANSFUZJI W POSZCZEGÓLNYCH SYTUACJACH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507951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1600" b="1" dirty="0"/>
              <a:t>LECZENIE NIEDOKRWISTOŚCI U PACJENTÓW KRYTYCZNIE CHORYCH </a:t>
            </a:r>
          </a:p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1600" b="1" dirty="0"/>
              <a:t>(ZWŁASZCZA W ODDZIAŁACH INTENSYWNEJ TERAPII)</a:t>
            </a:r>
          </a:p>
          <a:p>
            <a:pPr lvl="0">
              <a:buFontTx/>
              <a:buChar char="-"/>
            </a:pPr>
            <a:r>
              <a:rPr lang="pl-PL" sz="1600" dirty="0"/>
              <a:t>W  tej grupie pacjentów należy przetaczać </a:t>
            </a:r>
            <a:r>
              <a:rPr lang="pl-PL" sz="1600" dirty="0" err="1"/>
              <a:t>KKCz</a:t>
            </a:r>
            <a:r>
              <a:rPr lang="pl-PL" sz="1600" dirty="0"/>
              <a:t> w  celu utrzymania stężenia </a:t>
            </a:r>
            <a:r>
              <a:rPr lang="pl-PL" sz="1600" dirty="0" err="1"/>
              <a:t>Hb</a:t>
            </a:r>
            <a:r>
              <a:rPr lang="pl-PL" sz="1600" dirty="0"/>
              <a:t>  &gt;  7  g/dl, lub &gt;  9  g/dl w przypadku pacjentów ze współistniejącą chorobą układu krążenia lub oddechowego. </a:t>
            </a:r>
          </a:p>
          <a:p>
            <a:pPr lvl="0">
              <a:buFontTx/>
              <a:buChar char="-"/>
            </a:pPr>
            <a:r>
              <a:rPr lang="pl-PL" sz="1600" dirty="0"/>
              <a:t>Nadmierne przetaczanie </a:t>
            </a:r>
            <a:r>
              <a:rPr lang="pl-PL" sz="1600" dirty="0" err="1"/>
              <a:t>KKCz</a:t>
            </a:r>
            <a:r>
              <a:rPr lang="pl-PL" sz="1600" dirty="0"/>
              <a:t> może zwiększać śmiertelność. </a:t>
            </a:r>
            <a:endParaRPr sz="28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102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WSKAZANIA DO TRANSFUZJI W POSZCZEGÓLNYCH SYTUACJACH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45199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1600" b="1" dirty="0"/>
              <a:t>LECZENIE NIEDOKRWISTOŚCI U PACJENTÓW ODDZIAŁACH CHIRURGICZNYCH</a:t>
            </a:r>
          </a:p>
          <a:p>
            <a:pPr lvl="0">
              <a:buFontTx/>
              <a:buChar char="-"/>
            </a:pPr>
            <a:r>
              <a:rPr lang="pl-PL" sz="1600" dirty="0"/>
              <a:t>W przypadku operacji planowych u pacjentów, u których stwierdzono niedokrwistość, należy w okresie przedoperacyjnym przeprowadzić diagnostykę i  wyjaśnić przyczynę </a:t>
            </a:r>
            <a:r>
              <a:rPr lang="pl-PL" sz="1600" dirty="0" smtClean="0"/>
              <a:t>niedokrwistości </a:t>
            </a:r>
          </a:p>
          <a:p>
            <a:pPr lvl="0">
              <a:buFontTx/>
              <a:buChar char="-"/>
            </a:pPr>
            <a:r>
              <a:rPr lang="pl-PL" sz="1600" dirty="0" smtClean="0"/>
              <a:t>W miarę możliwości przed planowanym leczeniem operacyjnym wprowadzić działanie </a:t>
            </a:r>
            <a:r>
              <a:rPr lang="pl-PL" sz="1600" dirty="0" err="1" smtClean="0"/>
              <a:t>prehabilitacyjne</a:t>
            </a:r>
            <a:r>
              <a:rPr lang="pl-PL" sz="1600" dirty="0" smtClean="0"/>
              <a:t> . </a:t>
            </a:r>
            <a:endParaRPr lang="pl-PL" sz="1600" dirty="0"/>
          </a:p>
          <a:p>
            <a:pPr lvl="0">
              <a:buFontTx/>
              <a:buChar char="-"/>
            </a:pPr>
            <a:r>
              <a:rPr lang="pl-PL" sz="1600" dirty="0"/>
              <a:t>Przetoczenie </a:t>
            </a:r>
            <a:r>
              <a:rPr lang="pl-PL" sz="1600" dirty="0" err="1"/>
              <a:t>KKCz</a:t>
            </a:r>
            <a:r>
              <a:rPr lang="pl-PL" sz="1600" dirty="0"/>
              <a:t> należy rozważyć </a:t>
            </a:r>
            <a:r>
              <a:rPr lang="pl-PL" sz="1600" b="1" dirty="0"/>
              <a:t>przy stężeniu </a:t>
            </a:r>
            <a:r>
              <a:rPr lang="pl-PL" sz="1600" b="1" dirty="0" err="1"/>
              <a:t>Hb</a:t>
            </a:r>
            <a:r>
              <a:rPr lang="pl-PL" sz="1600" b="1" dirty="0"/>
              <a:t> ≤ 8,0 g/dl </a:t>
            </a:r>
            <a:r>
              <a:rPr lang="pl-PL" sz="1600" dirty="0"/>
              <a:t>lub </a:t>
            </a:r>
            <a:r>
              <a:rPr lang="pl-PL" sz="1600" b="1" dirty="0"/>
              <a:t>w razie wystąpienia objawów takich, jak ból w klatce piersiowej, hipotonia ortostatyczna, tachykardia, czy zastoinowa niewydolność serca.</a:t>
            </a:r>
          </a:p>
          <a:p>
            <a:pPr lvl="0">
              <a:buFontTx/>
              <a:buChar char="-"/>
            </a:pPr>
            <a:r>
              <a:rPr lang="pl-PL" sz="1600" dirty="0"/>
              <a:t>Przed zabiegami operacyjnymi należy rozważyć przetoczenie </a:t>
            </a:r>
            <a:r>
              <a:rPr lang="pl-PL" sz="1600" dirty="0" err="1"/>
              <a:t>KKCz</a:t>
            </a:r>
            <a:r>
              <a:rPr lang="pl-PL" sz="1600" dirty="0"/>
              <a:t>, </a:t>
            </a:r>
            <a:r>
              <a:rPr lang="pl-PL" sz="1600" b="1" dirty="0"/>
              <a:t>jeśli stężenie </a:t>
            </a:r>
            <a:r>
              <a:rPr lang="pl-PL" sz="1600" b="1" dirty="0" err="1"/>
              <a:t>Hb</a:t>
            </a:r>
            <a:r>
              <a:rPr lang="pl-PL" sz="1600" b="1" dirty="0"/>
              <a:t> wynosi &lt; 9,0 g/dl a zabieg związany jest prawdopodobieństwem dużej utraty krwi</a:t>
            </a:r>
          </a:p>
          <a:p>
            <a:pPr lvl="0">
              <a:buFontTx/>
              <a:buChar char="-"/>
            </a:pPr>
            <a:r>
              <a:rPr lang="pl-PL" sz="1600" dirty="0"/>
              <a:t>Po zabiegu operacyjnym, należy natomiast rozważyć transfuzję przy stężeniu </a:t>
            </a:r>
            <a:r>
              <a:rPr lang="pl-PL" sz="1600" dirty="0" err="1"/>
              <a:t>Hb</a:t>
            </a:r>
            <a:r>
              <a:rPr lang="pl-PL" sz="1600" dirty="0"/>
              <a:t> &lt; 8,0 g/dl. </a:t>
            </a:r>
            <a:endParaRPr lang="pl-PL" sz="1600" b="1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832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WSKAZANIA DO TRANSFUZJI W POSZCZEGÓLNYCH SYTUACJACH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543810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1600" b="1" dirty="0"/>
              <a:t>PRZETACZANIE </a:t>
            </a:r>
            <a:r>
              <a:rPr lang="pl-PL" sz="1600" b="1" dirty="0" err="1"/>
              <a:t>KKCz</a:t>
            </a:r>
            <a:r>
              <a:rPr lang="pl-PL" sz="1600" b="1" dirty="0"/>
              <a:t> W ODDZIALE NOWORODKOWYM</a:t>
            </a:r>
          </a:p>
          <a:p>
            <a:pPr lvl="0">
              <a:buFontTx/>
              <a:buChar char="-"/>
            </a:pPr>
            <a:r>
              <a:rPr lang="pl-PL" sz="1400" dirty="0"/>
              <a:t>Wskazania do przetaczania </a:t>
            </a:r>
            <a:r>
              <a:rPr lang="pl-PL" sz="1400" dirty="0" err="1"/>
              <a:t>KKCz</a:t>
            </a:r>
            <a:r>
              <a:rPr lang="pl-PL" sz="1400" dirty="0"/>
              <a:t> w pediatrii zależą od rodzaju, ciężkości i przyczyny niedokrwistości, jak również od wieku, płci, wcześniejszego przebiegu choroby oraz stanu klinicznego pacjenta. </a:t>
            </a:r>
          </a:p>
          <a:p>
            <a:pPr lvl="0">
              <a:buFontTx/>
              <a:buChar char="-"/>
            </a:pPr>
            <a:r>
              <a:rPr lang="pl-PL" sz="1400" dirty="0"/>
              <a:t>U  dziecka z  niedokrwistością stan kliniczny jest bardzo ważnym kryterium przy podejmowaniu decyzji o  transfuzji. </a:t>
            </a:r>
          </a:p>
          <a:p>
            <a:pPr lvl="0">
              <a:buFontTx/>
              <a:buChar char="-"/>
            </a:pPr>
            <a:r>
              <a:rPr lang="pl-PL" sz="1400" dirty="0"/>
              <a:t>Pod uwagę należy brać takie objawy jak: tachykardia, </a:t>
            </a:r>
            <a:r>
              <a:rPr lang="pl-PL" sz="1400" dirty="0" err="1"/>
              <a:t>tachypnoe</a:t>
            </a:r>
            <a:r>
              <a:rPr lang="pl-PL" sz="1400" dirty="0"/>
              <a:t>, słaby przyrost masy ciała zmniejszenie aktywności lub zła  tolerancja aktywności.</a:t>
            </a:r>
          </a:p>
          <a:p>
            <a:pPr lvl="0">
              <a:buFontTx/>
              <a:buChar char="-"/>
            </a:pPr>
            <a:r>
              <a:rPr lang="pl-PL" sz="1400" dirty="0"/>
              <a:t> Należy również uwzględnić inne czynniki, takie jak obecność chorób układu oddechowego, zaburzenia oddychania, niewydolność oddechowa, zmniejszająca się tolerancja niedokrwistości</a:t>
            </a:r>
            <a:r>
              <a:rPr lang="pl-PL" sz="1600" dirty="0"/>
              <a:t>. </a:t>
            </a:r>
            <a:endParaRPr sz="28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62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WSKAZANIA DO TRANSFUZJI W POSZCZEGÓLNYCH SYTUACJACH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394328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1600" b="1" dirty="0"/>
              <a:t>PRZETACZANIE </a:t>
            </a:r>
            <a:r>
              <a:rPr lang="pl-PL" sz="1600" b="1" dirty="0" err="1"/>
              <a:t>KKCz</a:t>
            </a:r>
            <a:r>
              <a:rPr lang="pl-PL" sz="1600" b="1" dirty="0"/>
              <a:t> W ODDZIALE NOWORODKOWYM – </a:t>
            </a:r>
          </a:p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1400" b="1" dirty="0"/>
              <a:t>wskazania do transfuzji uzupełniającej dla noworodków urodzonych przedwcześnie</a:t>
            </a:r>
            <a:r>
              <a:rPr lang="pl-PL" sz="1600" dirty="0"/>
              <a:t>.</a:t>
            </a:r>
          </a:p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1600" dirty="0"/>
              <a:t> </a:t>
            </a:r>
            <a:endParaRPr sz="28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79BD9356-608C-406C-8E91-C460352AC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8" t="46107" r="14634"/>
          <a:stretch/>
        </p:blipFill>
        <p:spPr>
          <a:xfrm>
            <a:off x="1726893" y="2093077"/>
            <a:ext cx="5129562" cy="26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</a:rPr>
              <a:t>KONCENTRAT KRWINEK CZERWONYCH – ZASADY DOBIERANIA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A291D53-6E23-42ED-B747-BFB21158C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9" t="53462" r="14878"/>
          <a:stretch/>
        </p:blipFill>
        <p:spPr>
          <a:xfrm>
            <a:off x="1544444" y="1814857"/>
            <a:ext cx="6055112" cy="276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6750" y="4320000"/>
            <a:ext cx="9144000" cy="82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ctrTitle" idx="4294967295"/>
          </p:nvPr>
        </p:nvSpPr>
        <p:spPr>
          <a:xfrm>
            <a:off x="614975" y="966525"/>
            <a:ext cx="3512700" cy="2556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accent1"/>
                </a:solidFill>
              </a:rPr>
              <a:t>WAŻNE UWAGI PRAKTYCZNE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4294967295"/>
          </p:nvPr>
        </p:nvSpPr>
        <p:spPr>
          <a:xfrm>
            <a:off x="614975" y="1261374"/>
            <a:ext cx="3991730" cy="3053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100" dirty="0"/>
              <a:t>W przypadku podjęcia decyzji o przetoczeniu </a:t>
            </a:r>
            <a:r>
              <a:rPr lang="pl-PL" sz="1100" dirty="0" err="1"/>
              <a:t>KKCz</a:t>
            </a:r>
            <a:r>
              <a:rPr lang="pl-PL" sz="1100" dirty="0"/>
              <a:t> należy sprawdzić, czy pacjent ma oznaczoną grupę krwi i czy wynik badania jest potwierdzony; jeżeli brak – należy zlecić wykonanie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100" dirty="0"/>
              <a:t>Należy wypełnić zamówienie na krew i jej składniki oraz skierowanie na próbę zgodności (nie dotyczy dzieci do 4 miesiąca życia)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100" dirty="0"/>
              <a:t>Po otrzymaniu </a:t>
            </a:r>
            <a:r>
              <a:rPr lang="pl-PL" sz="1100" dirty="0" err="1"/>
              <a:t>KKCz</a:t>
            </a:r>
            <a:r>
              <a:rPr lang="pl-PL" sz="1100" dirty="0"/>
              <a:t> z </a:t>
            </a:r>
            <a:r>
              <a:rPr lang="pl-PL" sz="1100" dirty="0" smtClean="0"/>
              <a:t>Banku Krwi </a:t>
            </a:r>
            <a:r>
              <a:rPr lang="pl-PL" sz="1100" dirty="0"/>
              <a:t>należy prowadzić postępowanie zgodnie z obowiązującymi w szpitalu procedurami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100" dirty="0"/>
              <a:t>Przetoczenie </a:t>
            </a:r>
            <a:r>
              <a:rPr lang="pl-PL" sz="1100" dirty="0" err="1"/>
              <a:t>KKCz</a:t>
            </a:r>
            <a:r>
              <a:rPr lang="pl-PL" sz="1100" dirty="0"/>
              <a:t> należy rozpocząć w ciągu 30 minut, czas przetaczania nie może przekraczać 4 godzin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100" dirty="0"/>
              <a:t>Po przetoczeniu każdej jednostki należy ocenić konieczność kontynuowania transfuzji biorąc pod uwagę stan kliniczny pacjenta i wynik stężenia </a:t>
            </a:r>
            <a:r>
              <a:rPr lang="pl-PL" sz="1100" dirty="0" err="1"/>
              <a:t>Hb</a:t>
            </a:r>
            <a:endParaRPr sz="1100" dirty="0"/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215" name="Google Shape;215;p19"/>
          <p:cNvGrpSpPr/>
          <p:nvPr/>
        </p:nvGrpSpPr>
        <p:grpSpPr>
          <a:xfrm>
            <a:off x="5257600" y="966524"/>
            <a:ext cx="1891107" cy="3888422"/>
            <a:chOff x="5160100" y="1609475"/>
            <a:chExt cx="975300" cy="2005375"/>
          </a:xfrm>
        </p:grpSpPr>
        <p:sp>
          <p:nvSpPr>
            <p:cNvPr id="216" name="Google Shape;216;p19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9"/>
          <p:cNvSpPr/>
          <p:nvPr/>
        </p:nvSpPr>
        <p:spPr>
          <a:xfrm rot="-2700000" flipH="1">
            <a:off x="6540234" y="3275403"/>
            <a:ext cx="596940" cy="596940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9"/>
          <p:cNvSpPr/>
          <p:nvPr/>
        </p:nvSpPr>
        <p:spPr>
          <a:xfrm rot="4498620">
            <a:off x="6612062" y="915057"/>
            <a:ext cx="785859" cy="770785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"/>
          <p:cNvSpPr/>
          <p:nvPr/>
        </p:nvSpPr>
        <p:spPr>
          <a:xfrm rot="2700000">
            <a:off x="5018427" y="1550394"/>
            <a:ext cx="596940" cy="59694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6293496" y="1964039"/>
            <a:ext cx="156900" cy="137400"/>
          </a:xfrm>
          <a:prstGeom prst="hear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9"/>
          <p:cNvGrpSpPr/>
          <p:nvPr/>
        </p:nvGrpSpPr>
        <p:grpSpPr>
          <a:xfrm>
            <a:off x="6870562" y="1166260"/>
            <a:ext cx="268559" cy="268559"/>
            <a:chOff x="8762414" y="2939573"/>
            <a:chExt cx="457200" cy="457200"/>
          </a:xfrm>
        </p:grpSpPr>
        <p:sp>
          <p:nvSpPr>
            <p:cNvPr id="223" name="Google Shape;223;p19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9"/>
          <p:cNvSpPr/>
          <p:nvPr/>
        </p:nvSpPr>
        <p:spPr>
          <a:xfrm>
            <a:off x="5182442" y="1731220"/>
            <a:ext cx="268465" cy="234889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9"/>
          <p:cNvGrpSpPr/>
          <p:nvPr/>
        </p:nvGrpSpPr>
        <p:grpSpPr>
          <a:xfrm>
            <a:off x="6704415" y="3439574"/>
            <a:ext cx="268559" cy="268559"/>
            <a:chOff x="3293633" y="3741845"/>
            <a:chExt cx="457200" cy="457200"/>
          </a:xfrm>
        </p:grpSpPr>
        <p:sp>
          <p:nvSpPr>
            <p:cNvPr id="228" name="Google Shape;228;p19"/>
            <p:cNvSpPr/>
            <p:nvPr/>
          </p:nvSpPr>
          <p:spPr>
            <a:xfrm>
              <a:off x="3382215" y="3834237"/>
              <a:ext cx="278368" cy="279320"/>
            </a:xfrm>
            <a:custGeom>
              <a:avLst/>
              <a:gdLst/>
              <a:ahLst/>
              <a:cxnLst/>
              <a:rect l="l" t="t" r="r" b="b"/>
              <a:pathLst>
                <a:path w="278368" h="279320" extrusionOk="0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293633" y="37418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tx1"/>
                </a:solidFill>
              </a:rPr>
              <a:t>WSKAZANIA DO PRZETACZANIA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/>
              <a:t>KONCENTRAT KRWINEK PŁYTKOWYCH</a:t>
            </a:r>
            <a:endParaRPr sz="2400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2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24576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</a:rPr>
              <a:t>KONCENTRAT KRWINEK PŁYTKOWYCH– ZASADY OGÓLNE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200" dirty="0"/>
              <a:t>Przetoczenie koncentratu krwinek płytkowych stosuje się w profilaktyce i </a:t>
            </a:r>
            <a:r>
              <a:rPr lang="pl-PL" sz="1200" dirty="0" smtClean="0"/>
              <a:t>leczeniu krwawień </a:t>
            </a:r>
            <a:r>
              <a:rPr lang="pl-PL" sz="1200" dirty="0"/>
              <a:t>związanych z małopłytkowością. </a:t>
            </a:r>
            <a:endParaRPr lang="pl-PL" sz="1200" dirty="0" smtClean="0"/>
          </a:p>
          <a:p>
            <a:pPr lvl="0">
              <a:buFontTx/>
              <a:buChar char="-"/>
            </a:pPr>
            <a:r>
              <a:rPr lang="pl-PL" sz="1200" dirty="0" smtClean="0"/>
              <a:t>Może </a:t>
            </a:r>
            <a:r>
              <a:rPr lang="pl-PL" sz="1200" dirty="0"/>
              <a:t>ono przynieść korzyść </a:t>
            </a:r>
            <a:r>
              <a:rPr lang="pl-PL" sz="1200" dirty="0" smtClean="0"/>
              <a:t>tylko w </a:t>
            </a:r>
            <a:r>
              <a:rPr lang="pl-PL" sz="1200" dirty="0"/>
              <a:t>przypadku, gdy liczba płytek krwi u chorego jest niedostateczna lub gdy </a:t>
            </a:r>
            <a:r>
              <a:rPr lang="pl-PL" sz="1200" dirty="0" smtClean="0"/>
              <a:t>wykazują one </a:t>
            </a:r>
            <a:r>
              <a:rPr lang="pl-PL" sz="1200" dirty="0"/>
              <a:t>uszkodzenia funkcjonalne. </a:t>
            </a:r>
            <a:endParaRPr lang="pl-PL" sz="1200" dirty="0" smtClean="0"/>
          </a:p>
          <a:p>
            <a:pPr lvl="0">
              <a:buFontTx/>
              <a:buChar char="-"/>
            </a:pPr>
            <a:r>
              <a:rPr lang="pl-PL" sz="1200" dirty="0" smtClean="0"/>
              <a:t>Wskazania </a:t>
            </a:r>
            <a:r>
              <a:rPr lang="pl-PL" sz="1200" dirty="0"/>
              <a:t>do przetoczenia koncentratu </a:t>
            </a:r>
            <a:r>
              <a:rPr lang="pl-PL" sz="1200" dirty="0" smtClean="0"/>
              <a:t>krwinek płytkowych </a:t>
            </a:r>
            <a:r>
              <a:rPr lang="pl-PL" sz="1200" dirty="0"/>
              <a:t>zależą od liczby i funkcji krwinek, patofizjologii krwawienia, </a:t>
            </a:r>
            <a:r>
              <a:rPr lang="pl-PL" sz="1200" dirty="0" smtClean="0"/>
              <a:t>czynników ryzyka </a:t>
            </a:r>
            <a:r>
              <a:rPr lang="pl-PL" sz="1200" dirty="0"/>
              <a:t>krwawienia oraz choroby podstawowej</a:t>
            </a:r>
            <a:r>
              <a:rPr lang="pl-PL" sz="1200" dirty="0" smtClean="0"/>
              <a:t>.</a:t>
            </a:r>
          </a:p>
          <a:p>
            <a:pPr lvl="0">
              <a:buFontTx/>
              <a:buChar char="-"/>
            </a:pPr>
            <a:r>
              <a:rPr lang="pl-PL" sz="1200" dirty="0" smtClean="0"/>
              <a:t>Klasyfikacja krwawienia wg WHO</a:t>
            </a:r>
            <a:endParaRPr lang="pl-PL" sz="14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7941" t="22706" r="29706" b="54024"/>
          <a:stretch/>
        </p:blipFill>
        <p:spPr>
          <a:xfrm>
            <a:off x="614973" y="3278093"/>
            <a:ext cx="6010839" cy="17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</a:rPr>
              <a:t>KONCENTRAT KRWINEK CZERWONYCH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579669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r>
              <a:rPr lang="pl-PL" sz="1200" dirty="0"/>
              <a:t>Celem leczenia </a:t>
            </a:r>
            <a:r>
              <a:rPr lang="pl-PL" sz="1200" dirty="0" err="1"/>
              <a:t>KKCz</a:t>
            </a:r>
            <a:r>
              <a:rPr lang="pl-PL" sz="1200" dirty="0"/>
              <a:t> jest niedopuszczenie do niedotlenienia tkanek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r>
              <a:rPr lang="pl-PL" sz="1200" dirty="0"/>
              <a:t>Przy podejmowaniu decyzji o przetoczeniu </a:t>
            </a:r>
            <a:r>
              <a:rPr lang="pl-PL" sz="1200" dirty="0" err="1"/>
              <a:t>KKCz</a:t>
            </a:r>
            <a:r>
              <a:rPr lang="pl-PL" sz="1200" dirty="0"/>
              <a:t> z powodu niedokrwistości </a:t>
            </a:r>
            <a:r>
              <a:rPr lang="pl-PL" sz="1200" b="1" dirty="0"/>
              <a:t>należy rozważyć inne czynniki niż tylko poziom </a:t>
            </a:r>
            <a:r>
              <a:rPr lang="pl-PL" sz="1200" b="1" dirty="0" err="1"/>
              <a:t>Hb</a:t>
            </a:r>
            <a:r>
              <a:rPr lang="pl-PL" sz="1200" b="1" dirty="0"/>
              <a:t> i /lub wartość </a:t>
            </a:r>
            <a:r>
              <a:rPr lang="pl-PL" sz="1200" b="1" dirty="0" err="1"/>
              <a:t>Hct</a:t>
            </a:r>
            <a:r>
              <a:rPr lang="pl-PL" sz="1200" b="1" dirty="0"/>
              <a:t>: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pl-PL" sz="1200" dirty="0"/>
              <a:t>Przyczyna, czas trwania i stopień ciężkości niedokrwistości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pl-PL" sz="1200" dirty="0"/>
              <a:t>Objętość i tempo utraty krwi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pl-PL" sz="1200" dirty="0"/>
              <a:t>Uruchomienie mechanizmów kompensacyjnych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pl-PL" sz="1200" dirty="0"/>
              <a:t>Współistnienie innych schorzeń wpływających na przenoszenie tlenu (upośledzenie czynności płuc, niedostateczny rzut serca, niedokrwienie mięśnia sercowego, zmiany miażdżycowe naczyń obwodowych i mózgowych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pl-PL" sz="1200" dirty="0"/>
              <a:t>Aktualny stan kliniczny chorego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pl-PL" sz="1200" dirty="0"/>
              <a:t>Objawy wskazujące na niedokrwistość 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pl-PL" sz="1200" dirty="0"/>
              <a:t>Zdolność produkcji krwinek czerwonych przez komórki krwiotwórcze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pl-PL" sz="12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lang="pl-PL" sz="16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5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</a:rPr>
              <a:t>KONCENTRAT KRWINEK PŁYTKOWYCH– ZASADY OGÓLNE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400" dirty="0" smtClean="0"/>
              <a:t>Wskazaniem </a:t>
            </a:r>
            <a:r>
              <a:rPr lang="pl-PL" sz="1400" dirty="0"/>
              <a:t>do przetoczenia KKP jest krwawienie lub zagrożenie krwawieniem w  przebiegu małopłytkowości, bądź w przebiegu pierwotnych lub wtórnych zaburzeń czynności krwinek płytkowych,</a:t>
            </a:r>
          </a:p>
          <a:p>
            <a:pPr lvl="0">
              <a:buFontTx/>
              <a:buChar char="-"/>
            </a:pPr>
            <a:r>
              <a:rPr lang="pl-PL" sz="1400" dirty="0" smtClean="0"/>
              <a:t>Przy </a:t>
            </a:r>
            <a:r>
              <a:rPr lang="pl-PL" sz="1400" dirty="0"/>
              <a:t>ustalaniu wskazań istotne jest określenie przyczyny i mechanizmu małopłytkowości: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/>
              <a:t>małopłytkowość jest wynikiem odwracalnej bądź nieodwracalnej niewydolności szpiku,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/>
              <a:t>małopłytkowość jest wynikiem wzmożonego obwodowego niszczenia krwinek płytkowych, np. wskutek hipersplenizmu lub niszczenia płytek o podłożu immunologicznym,</a:t>
            </a:r>
          </a:p>
          <a:p>
            <a:pPr lvl="0">
              <a:buFontTx/>
              <a:buChar char="-"/>
            </a:pPr>
            <a:r>
              <a:rPr lang="pl-PL" sz="1400" dirty="0"/>
              <a:t>w przypadkach diagnostycznie wątpliwych konieczne jest wykluczenie małopłytkowości rzekomej (zmiana antykoagulantu w próbce krwi do badania morfologii z EDTA na cytrynian lub heparynę).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lang="pl-PL" sz="16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376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</a:rPr>
              <a:t>KONCENTRAT KRWINEK PŁYTKOWYCH– ZASADY OGÓLNE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400" dirty="0"/>
              <a:t>Profilaktycznie nie powinno się przetaczać więcej niż jedną standardową dawkę </a:t>
            </a:r>
            <a:r>
              <a:rPr lang="pl-PL" sz="1400" dirty="0" smtClean="0"/>
              <a:t>koncentratu krwinek </a:t>
            </a:r>
            <a:r>
              <a:rPr lang="pl-PL" sz="1400" dirty="0"/>
              <a:t>czerwonych – 2,2 × 10</a:t>
            </a:r>
            <a:r>
              <a:rPr lang="pl-PL" sz="1400" baseline="30000" dirty="0"/>
              <a:t>11</a:t>
            </a:r>
            <a:r>
              <a:rPr lang="pl-PL" sz="1400" dirty="0"/>
              <a:t>/m2. </a:t>
            </a:r>
            <a:endParaRPr lang="pl-PL" sz="1400" dirty="0" smtClean="0"/>
          </a:p>
          <a:p>
            <a:pPr lvl="0">
              <a:buFontTx/>
              <a:buChar char="-"/>
            </a:pPr>
            <a:r>
              <a:rPr lang="pl-PL" sz="1400" dirty="0"/>
              <a:t>U</a:t>
            </a:r>
            <a:r>
              <a:rPr lang="pl-PL" sz="1400" dirty="0" smtClean="0"/>
              <a:t>proszczonym </a:t>
            </a:r>
            <a:r>
              <a:rPr lang="pl-PL" sz="1400" dirty="0"/>
              <a:t>sposobem </a:t>
            </a:r>
            <a:r>
              <a:rPr lang="pl-PL" sz="1400" dirty="0" smtClean="0"/>
              <a:t>obliczania dawki </a:t>
            </a:r>
            <a:r>
              <a:rPr lang="pl-PL" sz="1400" dirty="0"/>
              <a:t>koncentratu krwinek płytkowych jest </a:t>
            </a:r>
            <a:r>
              <a:rPr lang="pl-PL" sz="1400" dirty="0" smtClean="0"/>
              <a:t>stosowanie: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 smtClean="0"/>
              <a:t>jednej </a:t>
            </a:r>
            <a:r>
              <a:rPr lang="pl-PL" sz="1400" dirty="0"/>
              <a:t>jednostki </a:t>
            </a:r>
            <a:r>
              <a:rPr lang="pl-PL" sz="1400" dirty="0" smtClean="0"/>
              <a:t>koncentratu  (uzyskanego </a:t>
            </a:r>
            <a:r>
              <a:rPr lang="pl-PL" sz="1400" dirty="0"/>
              <a:t>z jednej jednostki krwi pełnej) na 10 kg </a:t>
            </a:r>
            <a:r>
              <a:rPr lang="pl-PL" sz="1400" dirty="0" smtClean="0"/>
              <a:t>mc (</a:t>
            </a:r>
            <a:r>
              <a:rPr lang="pl-PL" sz="1400" dirty="0"/>
              <a:t>zwykle 4–6 </a:t>
            </a:r>
            <a:r>
              <a:rPr lang="pl-PL" sz="1400" dirty="0" smtClean="0"/>
              <a:t>jednostek) lub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 smtClean="0"/>
              <a:t>jednego </a:t>
            </a:r>
            <a:r>
              <a:rPr lang="pl-PL" sz="1400" dirty="0"/>
              <a:t>preparatu koncentratu krwinek płytkowych z aferezy. </a:t>
            </a:r>
            <a:endParaRPr lang="pl-PL" sz="1400" dirty="0" smtClean="0"/>
          </a:p>
          <a:p>
            <a:pPr lvl="0">
              <a:buFontTx/>
              <a:buChar char="-"/>
            </a:pPr>
            <a:r>
              <a:rPr lang="pl-PL" sz="1400" dirty="0" smtClean="0"/>
              <a:t>Jedna dawka terapeutyczna </a:t>
            </a:r>
            <a:r>
              <a:rPr lang="pl-PL" sz="1400" dirty="0"/>
              <a:t>składnika powinna spowodować wzrost liczby płytek krwi o 30 </a:t>
            </a:r>
            <a:r>
              <a:rPr lang="pl-PL" sz="1400" dirty="0" smtClean="0"/>
              <a:t>do 50 </a:t>
            </a:r>
            <a:r>
              <a:rPr lang="pl-PL" sz="1400" dirty="0"/>
              <a:t>× 10</a:t>
            </a:r>
            <a:r>
              <a:rPr lang="pl-PL" sz="1400" baseline="30000" dirty="0"/>
              <a:t>9</a:t>
            </a:r>
            <a:r>
              <a:rPr lang="pl-PL" sz="1400" dirty="0"/>
              <a:t>/l u chorego o powierzchni ciała 1,8 m</a:t>
            </a:r>
            <a:r>
              <a:rPr lang="pl-PL" sz="1400" baseline="30000" dirty="0"/>
              <a:t>2</a:t>
            </a:r>
            <a:r>
              <a:rPr lang="pl-PL" sz="1400" dirty="0"/>
              <a:t>.</a:t>
            </a:r>
            <a:endParaRPr lang="pl-PL" sz="16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712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</a:rPr>
              <a:t>KONCENTRAT KRWINEK PŁYTKOWYCH– WSKAZANIA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ADEB378-5C3F-4D4F-BBEB-E16BAFDD4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77" t="59165" r="18130" b="12467"/>
          <a:stretch/>
        </p:blipFill>
        <p:spPr>
          <a:xfrm>
            <a:off x="469504" y="1709854"/>
            <a:ext cx="8253871" cy="2557346"/>
          </a:xfrm>
          <a:prstGeom prst="rect">
            <a:avLst/>
          </a:prstGeom>
        </p:spPr>
      </p:pic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720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</a:rPr>
              <a:t>KONCENTRAT KRWINEK PŁYTKOWYCH– PRZETOCZENIE PROFILAKTYCZNE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buFontTx/>
              <a:buChar char="-"/>
            </a:pPr>
            <a:r>
              <a:rPr lang="pl-PL" sz="1400" dirty="0"/>
              <a:t>Profilaktyczne przetoczenie KKP wskazane jest w przypadkach bardzo nasilonej małopłytkowości z dużym ryzykiem krwawienia w  celu zapobieżenia wystąpieniu takiego krwawienia, </a:t>
            </a:r>
          </a:p>
          <a:p>
            <a:pPr lvl="0" algn="just">
              <a:buFontTx/>
              <a:buChar char="-"/>
            </a:pPr>
            <a:r>
              <a:rPr lang="pl-PL" sz="1400" dirty="0"/>
              <a:t>Profilaktyczne przetoczenie KKP wskazane jest także przed procedurą leczniczą lub diagnostyczną w  celu osiągnięcia u  pacjenta liczby krwinek płytkowych umożliwiającej bezpieczne (tj. bez wystąpienia krwawienia) wykonanie zabiegu czy postępowania diagnostycznego. </a:t>
            </a:r>
            <a:endParaRPr lang="pl-PL" sz="1400" dirty="0" smtClean="0"/>
          </a:p>
          <a:p>
            <a:pPr algn="just">
              <a:buFontTx/>
              <a:buChar char="-"/>
            </a:pPr>
            <a:r>
              <a:rPr lang="pl-PL" sz="1400" dirty="0"/>
              <a:t>U chorych z małopłytkowością, kwalifikowanych do zabiegu chirurgicznego lub inwazyjnego badania diagnostycznego, liczba krwinek płytkowych powinna </a:t>
            </a:r>
            <a:r>
              <a:rPr lang="pl-PL" sz="1400" b="1" dirty="0"/>
              <a:t>być oznaczona nie później niż 12 godzin przed zabiegiem</a:t>
            </a:r>
            <a:r>
              <a:rPr lang="pl-PL" sz="1400" b="1" dirty="0" smtClean="0"/>
              <a:t>.</a:t>
            </a:r>
          </a:p>
          <a:p>
            <a:pPr algn="just">
              <a:buFontTx/>
              <a:buChar char="-"/>
            </a:pPr>
            <a:r>
              <a:rPr lang="pl-PL" sz="1400" dirty="0" smtClean="0"/>
              <a:t>W </a:t>
            </a:r>
            <a:r>
              <a:rPr lang="pl-PL" sz="1400" dirty="0"/>
              <a:t>każdym przypadku dla chorego z małopłytkowością należy wybrać jak </a:t>
            </a:r>
            <a:r>
              <a:rPr lang="pl-PL" sz="1400" dirty="0" smtClean="0"/>
              <a:t>najmniej inwazyjny </a:t>
            </a:r>
            <a:r>
              <a:rPr lang="pl-PL" sz="1400" dirty="0"/>
              <a:t>zabieg diagnostyczny/terapeutyczny; w profilaktyce należy </a:t>
            </a:r>
            <a:r>
              <a:rPr lang="pl-PL" sz="1400" dirty="0" smtClean="0"/>
              <a:t>przede wszystkim </a:t>
            </a:r>
            <a:r>
              <a:rPr lang="pl-PL" sz="1400" dirty="0"/>
              <a:t>zastosować metody lokalnego hamowania krwawienia (np. ucisk)</a:t>
            </a:r>
          </a:p>
          <a:p>
            <a:pPr lvl="0" algn="just">
              <a:buFontTx/>
              <a:buChar char="-"/>
            </a:pPr>
            <a:endParaRPr lang="pl-PL" sz="14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02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PRZETOCZENIE PROFILAKTYCZNE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PRZED ZABIEGIEM CHIRURGICZNYM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9412" t="24821" r="28137" b="23303"/>
          <a:stretch/>
        </p:blipFill>
        <p:spPr>
          <a:xfrm>
            <a:off x="381000" y="1680230"/>
            <a:ext cx="5029200" cy="3275370"/>
          </a:xfrm>
          <a:prstGeom prst="rect">
            <a:avLst/>
          </a:prstGeom>
        </p:spPr>
      </p:pic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344706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r>
              <a:rPr lang="pl-PL" sz="1400" b="1" dirty="0" smtClean="0"/>
              <a:t>Wartości graniczne do profilaktycznego przetaczania KKP – </a:t>
            </a:r>
            <a:r>
              <a:rPr lang="pl-PL" sz="1400" b="1" u="sng" dirty="0" smtClean="0"/>
              <a:t>zabiegi chirurgiczne</a:t>
            </a:r>
            <a:endParaRPr sz="1400" b="1" u="sng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9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PRZETOCZENIE PROFILAKTYCZNE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PRZED ZABIEGIEM DIAGNOSTYCZNYM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r>
              <a:rPr lang="pl-PL" sz="1400" b="1" dirty="0" smtClean="0"/>
              <a:t>Wartości graniczne do profilaktycznego przetaczania KKP </a:t>
            </a:r>
            <a:r>
              <a:rPr lang="pl-PL" sz="1400" dirty="0" smtClean="0"/>
              <a:t>– </a:t>
            </a:r>
            <a:r>
              <a:rPr lang="pl-PL" sz="1400" b="1" u="sng" dirty="0" smtClean="0">
                <a:solidFill>
                  <a:schemeClr val="tx1"/>
                </a:solidFill>
              </a:rPr>
              <a:t>zakładanie wkłuć centralnych</a:t>
            </a: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9314" t="44687" r="27647" b="23304"/>
          <a:stretch/>
        </p:blipFill>
        <p:spPr>
          <a:xfrm>
            <a:off x="381000" y="1604681"/>
            <a:ext cx="6694881" cy="26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14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PRZETOCZENIE PROFILAKTYCZNE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PRZED ZABIEGIEM DIAGNOSTYCZNYM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r>
              <a:rPr lang="pl-PL" sz="1400" b="1" dirty="0" smtClean="0"/>
              <a:t>Wartości graniczne do profilaktycznego przetaczania KKP </a:t>
            </a:r>
            <a:r>
              <a:rPr lang="pl-PL" sz="1400" dirty="0" smtClean="0"/>
              <a:t>– </a:t>
            </a:r>
            <a:r>
              <a:rPr lang="pl-PL" sz="1400" b="1" u="sng" dirty="0" smtClean="0">
                <a:solidFill>
                  <a:schemeClr val="tx1"/>
                </a:solidFill>
              </a:rPr>
              <a:t>nakłucie lędźwiowe</a:t>
            </a: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r>
              <a:rPr lang="pl-PL" sz="1100" dirty="0" smtClean="0">
                <a:solidFill>
                  <a:schemeClr val="tx1"/>
                </a:solidFill>
              </a:rPr>
              <a:t>- W </a:t>
            </a:r>
            <a:r>
              <a:rPr lang="pl-PL" sz="1100" dirty="0">
                <a:solidFill>
                  <a:schemeClr val="tx1"/>
                </a:solidFill>
              </a:rPr>
              <a:t>przypadku diagnostyki wykonywanej w trybie </a:t>
            </a:r>
            <a:r>
              <a:rPr lang="pl-PL" sz="1100" dirty="0" smtClean="0">
                <a:solidFill>
                  <a:schemeClr val="tx1"/>
                </a:solidFill>
              </a:rPr>
              <a:t>nagłym uważa </a:t>
            </a:r>
            <a:r>
              <a:rPr lang="pl-PL" sz="1100" dirty="0">
                <a:solidFill>
                  <a:schemeClr val="tx1"/>
                </a:solidFill>
              </a:rPr>
              <a:t>się, że wystarczająca jest liczba krwinek płytkowych wynosząca 20 × 10</a:t>
            </a:r>
            <a:r>
              <a:rPr lang="pl-PL" sz="1100" baseline="30000" dirty="0">
                <a:solidFill>
                  <a:schemeClr val="tx1"/>
                </a:solidFill>
              </a:rPr>
              <a:t>9</a:t>
            </a:r>
            <a:r>
              <a:rPr lang="pl-PL" sz="1100" dirty="0">
                <a:solidFill>
                  <a:schemeClr val="tx1"/>
                </a:solidFill>
              </a:rPr>
              <a:t>/l, </a:t>
            </a:r>
            <a:r>
              <a:rPr lang="pl-PL" sz="1100" dirty="0" smtClean="0">
                <a:solidFill>
                  <a:schemeClr val="tx1"/>
                </a:solidFill>
              </a:rPr>
              <a:t>pod warunkiem </a:t>
            </a:r>
            <a:r>
              <a:rPr lang="pl-PL" sz="1100" dirty="0">
                <a:solidFill>
                  <a:schemeClr val="tx1"/>
                </a:solidFill>
              </a:rPr>
              <a:t>braku innych czynników krwawienia.</a:t>
            </a:r>
          </a:p>
          <a:p>
            <a:pPr marL="76200" lvl="0" indent="0">
              <a:buNone/>
            </a:pPr>
            <a:r>
              <a:rPr lang="pl-PL" sz="1100" dirty="0" smtClean="0">
                <a:solidFill>
                  <a:schemeClr val="tx1"/>
                </a:solidFill>
              </a:rPr>
              <a:t>- U </a:t>
            </a:r>
            <a:r>
              <a:rPr lang="pl-PL" sz="1100" dirty="0">
                <a:solidFill>
                  <a:schemeClr val="tx1"/>
                </a:solidFill>
              </a:rPr>
              <a:t>chorych z ciężką posocznicą, u których nakłucie lędźwiowe jest </a:t>
            </a:r>
            <a:r>
              <a:rPr lang="pl-PL" sz="1100" dirty="0" smtClean="0">
                <a:solidFill>
                  <a:schemeClr val="tx1"/>
                </a:solidFill>
              </a:rPr>
              <a:t>bezwzględnie konieczne </a:t>
            </a:r>
            <a:r>
              <a:rPr lang="pl-PL" sz="1100" dirty="0">
                <a:solidFill>
                  <a:schemeClr val="tx1"/>
                </a:solidFill>
              </a:rPr>
              <a:t>dla potwierdzenia rozpoznania, np. w przypadku podejrzenia </a:t>
            </a:r>
            <a:r>
              <a:rPr lang="pl-PL" sz="1100" dirty="0" smtClean="0">
                <a:solidFill>
                  <a:schemeClr val="tx1"/>
                </a:solidFill>
              </a:rPr>
              <a:t>posocznicy </a:t>
            </a:r>
            <a:r>
              <a:rPr lang="pl-PL" sz="1100" dirty="0" err="1" smtClean="0">
                <a:solidFill>
                  <a:schemeClr val="tx1"/>
                </a:solidFill>
              </a:rPr>
              <a:t>meningokokowej</a:t>
            </a:r>
            <a:r>
              <a:rPr lang="pl-PL" sz="1100" dirty="0">
                <a:solidFill>
                  <a:schemeClr val="tx1"/>
                </a:solidFill>
              </a:rPr>
              <a:t>, zabieg przeprowadza się bez względu na liczbę </a:t>
            </a:r>
            <a:r>
              <a:rPr lang="pl-PL" sz="1100" dirty="0" smtClean="0">
                <a:solidFill>
                  <a:schemeClr val="tx1"/>
                </a:solidFill>
              </a:rPr>
              <a:t>płytek krwi</a:t>
            </a:r>
            <a:r>
              <a:rPr lang="pl-PL" sz="1100" dirty="0">
                <a:solidFill>
                  <a:schemeClr val="tx1"/>
                </a:solidFill>
              </a:rPr>
              <a:t>. W przypadku liczby wynoszącej poniżej &lt; 10 × 10</a:t>
            </a:r>
            <a:r>
              <a:rPr lang="pl-PL" sz="1100" baseline="30000" dirty="0">
                <a:solidFill>
                  <a:schemeClr val="tx1"/>
                </a:solidFill>
              </a:rPr>
              <a:t>9</a:t>
            </a:r>
            <a:r>
              <a:rPr lang="pl-PL" sz="1100" dirty="0">
                <a:solidFill>
                  <a:schemeClr val="tx1"/>
                </a:solidFill>
              </a:rPr>
              <a:t>/l należy </a:t>
            </a:r>
            <a:r>
              <a:rPr lang="pl-PL" sz="1100" dirty="0" smtClean="0">
                <a:solidFill>
                  <a:schemeClr val="tx1"/>
                </a:solidFill>
              </a:rPr>
              <a:t>przetoczyć koncentrat </a:t>
            </a:r>
            <a:r>
              <a:rPr lang="pl-PL" sz="1100" dirty="0">
                <a:solidFill>
                  <a:schemeClr val="tx1"/>
                </a:solidFill>
              </a:rPr>
              <a:t>krwinek płytkowych. </a:t>
            </a:r>
            <a:endParaRPr lang="pl-PL" sz="1100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r>
              <a:rPr lang="pl-PL" sz="1100" dirty="0" smtClean="0">
                <a:solidFill>
                  <a:schemeClr val="tx1"/>
                </a:solidFill>
              </a:rPr>
              <a:t>- Przetoczenie </a:t>
            </a:r>
            <a:r>
              <a:rPr lang="pl-PL" sz="1100" dirty="0">
                <a:solidFill>
                  <a:schemeClr val="tx1"/>
                </a:solidFill>
              </a:rPr>
              <a:t>zaleca się również w </a:t>
            </a:r>
            <a:r>
              <a:rPr lang="pl-PL" sz="1100" dirty="0" err="1" smtClean="0">
                <a:solidFill>
                  <a:schemeClr val="tx1"/>
                </a:solidFill>
              </a:rPr>
              <a:t>przypadku,gdy</a:t>
            </a:r>
            <a:r>
              <a:rPr lang="pl-PL" sz="1100" dirty="0" smtClean="0">
                <a:solidFill>
                  <a:schemeClr val="tx1"/>
                </a:solidFill>
              </a:rPr>
              <a:t> </a:t>
            </a:r>
            <a:r>
              <a:rPr lang="pl-PL" sz="1100" dirty="0">
                <a:solidFill>
                  <a:schemeClr val="tx1"/>
                </a:solidFill>
              </a:rPr>
              <a:t>chory leczony jest skojarzoną terapią inhibitorami agregacji płytek </a:t>
            </a:r>
            <a:r>
              <a:rPr lang="pl-PL" sz="1100" dirty="0" smtClean="0">
                <a:solidFill>
                  <a:schemeClr val="tx1"/>
                </a:solidFill>
              </a:rPr>
              <a:t>krwi. </a:t>
            </a:r>
          </a:p>
          <a:p>
            <a:pPr marL="76200" lvl="0" indent="0">
              <a:buNone/>
            </a:pPr>
            <a:r>
              <a:rPr lang="pl-PL" sz="1100" dirty="0" smtClean="0">
                <a:solidFill>
                  <a:schemeClr val="tx1"/>
                </a:solidFill>
              </a:rPr>
              <a:t>- Jeżeli </a:t>
            </a:r>
            <a:r>
              <a:rPr lang="pl-PL" sz="1100" dirty="0">
                <a:solidFill>
                  <a:schemeClr val="tx1"/>
                </a:solidFill>
              </a:rPr>
              <a:t>w leczeniu stosowane są tylko pochodne kwasu acetylosalicylowego, to </a:t>
            </a:r>
            <a:r>
              <a:rPr lang="pl-PL" sz="1100" dirty="0" smtClean="0">
                <a:solidFill>
                  <a:schemeClr val="tx1"/>
                </a:solidFill>
              </a:rPr>
              <a:t>ze względu </a:t>
            </a:r>
            <a:r>
              <a:rPr lang="pl-PL" sz="1100" dirty="0">
                <a:solidFill>
                  <a:schemeClr val="tx1"/>
                </a:solidFill>
              </a:rPr>
              <a:t>na niewielkie ryzyko krwawienia – nakłucie lędźwiowe można wykonać</a:t>
            </a: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7843" t="43217" r="29412" b="26062"/>
          <a:stretch/>
        </p:blipFill>
        <p:spPr>
          <a:xfrm>
            <a:off x="381000" y="1586752"/>
            <a:ext cx="4495800" cy="17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87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PRZETOCZENIE PROFILAKTYCZNE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PRZED ZABIEGIEM DIAGNOSTYCZNYM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r>
              <a:rPr lang="pl-PL" sz="1400" b="1" dirty="0" smtClean="0"/>
              <a:t>Wartości graniczne do profilaktycznego przetaczania KKP </a:t>
            </a:r>
            <a:r>
              <a:rPr lang="pl-PL" sz="1400" dirty="0" smtClean="0"/>
              <a:t>– </a:t>
            </a:r>
            <a:r>
              <a:rPr lang="pl-PL" sz="1400" b="1" u="sng" dirty="0" smtClean="0">
                <a:solidFill>
                  <a:schemeClr val="tx1"/>
                </a:solidFill>
              </a:rPr>
              <a:t>biopsja wątroby</a:t>
            </a: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r>
              <a:rPr lang="pl-PL" sz="1400" b="1" dirty="0"/>
              <a:t>Wartości graniczne do profilaktycznego przetaczania KKP </a:t>
            </a:r>
            <a:r>
              <a:rPr lang="pl-PL" sz="1400" dirty="0"/>
              <a:t>– </a:t>
            </a:r>
            <a:r>
              <a:rPr lang="pl-PL" sz="1400" b="1" u="sng" dirty="0" smtClean="0">
                <a:solidFill>
                  <a:schemeClr val="tx1"/>
                </a:solidFill>
              </a:rPr>
              <a:t>zabiegi endoskopowe</a:t>
            </a: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7745" t="43032" r="29020" b="33237"/>
          <a:stretch/>
        </p:blipFill>
        <p:spPr>
          <a:xfrm>
            <a:off x="380999" y="1558415"/>
            <a:ext cx="5275729" cy="154324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29412" t="60509" r="27647" b="19808"/>
          <a:stretch/>
        </p:blipFill>
        <p:spPr>
          <a:xfrm>
            <a:off x="381000" y="3356875"/>
            <a:ext cx="5753458" cy="14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PRZETOCZENIE PROFILAKTYCZNE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PRZED ZABIEGIEM DIAGNOSTYCZNYM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r>
              <a:rPr lang="pl-PL" sz="1400" b="1" dirty="0" smtClean="0"/>
              <a:t>Wartości graniczne do profilaktycznego przetaczania KKP </a:t>
            </a:r>
            <a:r>
              <a:rPr lang="pl-PL" sz="1400" dirty="0" smtClean="0"/>
              <a:t>– </a:t>
            </a:r>
            <a:r>
              <a:rPr lang="pl-PL" sz="1400" b="1" u="sng" dirty="0" smtClean="0">
                <a:solidFill>
                  <a:schemeClr val="tx1"/>
                </a:solidFill>
              </a:rPr>
              <a:t>bronchoskopia z biopsją</a:t>
            </a: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r>
              <a:rPr lang="pl-PL" sz="1400" b="1" dirty="0"/>
              <a:t>Wartości graniczne do profilaktycznego przetaczania KKP </a:t>
            </a:r>
            <a:r>
              <a:rPr lang="pl-PL" sz="1400" dirty="0"/>
              <a:t>– </a:t>
            </a:r>
            <a:r>
              <a:rPr lang="pl-PL" sz="1400" b="1" u="sng" dirty="0" smtClean="0">
                <a:solidFill>
                  <a:schemeClr val="tx1"/>
                </a:solidFill>
              </a:rPr>
              <a:t>biopsja szpiku , </a:t>
            </a:r>
            <a:r>
              <a:rPr lang="pl-PL" sz="1400" b="1" u="sng" dirty="0" err="1" smtClean="0">
                <a:solidFill>
                  <a:schemeClr val="tx1"/>
                </a:solidFill>
              </a:rPr>
              <a:t>trepanobiopsja</a:t>
            </a:r>
            <a:endParaRPr lang="pl-PL" sz="1400" b="1" u="sng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28039" t="43584" r="29706" b="34341"/>
          <a:stretch/>
        </p:blipFill>
        <p:spPr>
          <a:xfrm>
            <a:off x="380999" y="1650135"/>
            <a:ext cx="5132295" cy="142894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29706" t="45792" r="28039" b="35077"/>
          <a:stretch/>
        </p:blipFill>
        <p:spPr>
          <a:xfrm>
            <a:off x="380998" y="3369304"/>
            <a:ext cx="6396008" cy="15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PRZETOCZENIE PROFILAKTYCZNE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PRZED ZABIEGIEM DIAGNOSTYCZNYM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pl-PL" sz="1400" b="1" dirty="0" smtClean="0"/>
          </a:p>
          <a:p>
            <a:pPr marL="76200" lvl="0" indent="0">
              <a:buNone/>
            </a:pPr>
            <a:r>
              <a:rPr lang="pl-PL" sz="1400" b="1" dirty="0" smtClean="0"/>
              <a:t>Wartości graniczne do profilaktycznego przetaczania KKP </a:t>
            </a:r>
            <a:r>
              <a:rPr lang="pl-PL" sz="1400" dirty="0" smtClean="0"/>
              <a:t>– </a:t>
            </a:r>
            <a:r>
              <a:rPr lang="pl-PL" sz="1400" b="1" u="sng" dirty="0" smtClean="0">
                <a:solidFill>
                  <a:schemeClr val="tx1"/>
                </a:solidFill>
              </a:rPr>
              <a:t>angiografia</a:t>
            </a: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7744" t="29421" r="29413" b="50896"/>
          <a:stretch/>
        </p:blipFill>
        <p:spPr>
          <a:xfrm>
            <a:off x="381000" y="1945787"/>
            <a:ext cx="5491927" cy="13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5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</a:rPr>
              <a:t>KONCENTRAT KRWINEK CZERWONYCH – ZASADY OGÓLNE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615528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r>
              <a:rPr lang="pl-PL" sz="1600" dirty="0" smtClean="0"/>
              <a:t>Wskazaniem do stosowania </a:t>
            </a:r>
            <a:r>
              <a:rPr lang="pl-PL" sz="1600" dirty="0" err="1" smtClean="0"/>
              <a:t>KKCz</a:t>
            </a:r>
            <a:r>
              <a:rPr lang="pl-PL" sz="1600" dirty="0" smtClean="0"/>
              <a:t> jest niedokrwistość – ostra i przewlekła </a:t>
            </a: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r>
              <a:rPr lang="pl-PL" sz="1600" dirty="0" smtClean="0"/>
              <a:t>Zawsze należy dążyć do ustalenia przyczyny niedokrwistości </a:t>
            </a: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r>
              <a:rPr lang="pl-PL" sz="1600" dirty="0" smtClean="0"/>
              <a:t>Nie należy przetaczać KKCZ, jeżeli nie ma jednoznacznych wskazań </a:t>
            </a: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r>
              <a:rPr lang="pl-PL" sz="1600" dirty="0" smtClean="0"/>
              <a:t>Restrykcyjna praktyka przetaczania </a:t>
            </a:r>
            <a:r>
              <a:rPr lang="pl-PL" sz="1600" dirty="0" err="1" smtClean="0"/>
              <a:t>KKCz</a:t>
            </a:r>
            <a:r>
              <a:rPr lang="pl-PL" sz="1600" dirty="0" smtClean="0"/>
              <a:t> zakłada unikanie niepotrzebnych przetoczeń i nie wiąże się z podwyższonym ryzykiem śmiertelności w większości grup chorych</a:t>
            </a: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lang="pl-PL" sz="1600" dirty="0" smtClean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pl-PL" sz="1400" b="1" dirty="0" smtClean="0"/>
          </a:p>
          <a:p>
            <a:pPr marL="76200" lvl="0" indent="0">
              <a:buNone/>
            </a:pPr>
            <a:r>
              <a:rPr lang="pl-PL" sz="1400" b="1" dirty="0" smtClean="0"/>
              <a:t>CHORZY Z PRZEWLEKŁĄ MAŁOPŁYTKOWOŚCIĄ</a:t>
            </a:r>
            <a:endParaRPr lang="pl-PL" sz="1400" b="1" u="sng" dirty="0" smtClean="0">
              <a:solidFill>
                <a:schemeClr val="tx1"/>
              </a:solidFill>
            </a:endParaRPr>
          </a:p>
          <a:p>
            <a:r>
              <a:rPr lang="pl-PL" sz="1400" dirty="0"/>
              <a:t>Do tej grupy należą chorzy z przewlekłą małopłytkowością spowodowaną </a:t>
            </a:r>
            <a:r>
              <a:rPr lang="pl-PL" sz="1400" dirty="0" smtClean="0"/>
              <a:t>upośledzeniem wytwarzania </a:t>
            </a:r>
            <a:r>
              <a:rPr lang="pl-PL" sz="1400" dirty="0"/>
              <a:t>płytek krwi przez szpik na skutek zmniejszenia liczby </a:t>
            </a:r>
            <a:r>
              <a:rPr lang="pl-PL" sz="1400" dirty="0" smtClean="0"/>
              <a:t>megakariocytów (np</a:t>
            </a:r>
            <a:r>
              <a:rPr lang="pl-PL" sz="1400" dirty="0"/>
              <a:t>. niedokrwistość </a:t>
            </a:r>
            <a:r>
              <a:rPr lang="pl-PL" sz="1400" dirty="0" err="1"/>
              <a:t>aplastyczna</a:t>
            </a:r>
            <a:r>
              <a:rPr lang="pl-PL" sz="1400" dirty="0"/>
              <a:t>, zespół </a:t>
            </a:r>
            <a:r>
              <a:rPr lang="pl-PL" sz="1400" dirty="0" err="1"/>
              <a:t>mielodysplastyczny</a:t>
            </a:r>
            <a:r>
              <a:rPr lang="pl-PL" sz="1400" dirty="0"/>
              <a:t> lub </a:t>
            </a:r>
            <a:r>
              <a:rPr lang="pl-PL" sz="1400" dirty="0" smtClean="0"/>
              <a:t>małopłytkowość dziedziczna</a:t>
            </a:r>
            <a:r>
              <a:rPr lang="pl-PL" sz="1400" dirty="0"/>
              <a:t>)</a:t>
            </a: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9216" t="44872" r="27647" b="33053"/>
          <a:stretch/>
        </p:blipFill>
        <p:spPr>
          <a:xfrm>
            <a:off x="542461" y="2707342"/>
            <a:ext cx="6902825" cy="18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82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r>
              <a:rPr lang="pl-PL" sz="1400" b="1" dirty="0" smtClean="0"/>
              <a:t>CHORZY Z PRZYSPIESZONYM NISZCZENIEM PŁYTEK</a:t>
            </a:r>
            <a:endParaRPr lang="pl-PL" sz="1400" b="1" u="sng" dirty="0" smtClean="0">
              <a:solidFill>
                <a:schemeClr val="tx1"/>
              </a:solidFill>
            </a:endParaRPr>
          </a:p>
          <a:p>
            <a:r>
              <a:rPr lang="pl-PL" sz="1200" dirty="0" smtClean="0"/>
              <a:t>Chorzy z </a:t>
            </a:r>
            <a:r>
              <a:rPr lang="pl-PL" sz="1200" dirty="0"/>
              <a:t>małopłytkowością w wyniku immunologicznego </a:t>
            </a:r>
            <a:r>
              <a:rPr lang="pl-PL" sz="1200" dirty="0" smtClean="0"/>
              <a:t>lub nieimmunologicznego </a:t>
            </a:r>
            <a:r>
              <a:rPr lang="pl-PL" sz="1200" dirty="0"/>
              <a:t>niszczenia płytek krwi</a:t>
            </a:r>
            <a:r>
              <a:rPr lang="pl-PL" sz="1200" dirty="0" smtClean="0"/>
              <a:t>.</a:t>
            </a:r>
            <a:endParaRPr lang="pl-PL" sz="12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8137" t="29052" r="29608" b="20544"/>
          <a:stretch/>
        </p:blipFill>
        <p:spPr>
          <a:xfrm>
            <a:off x="1542026" y="1838169"/>
            <a:ext cx="4903695" cy="31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1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r>
              <a:rPr lang="pl-PL" sz="1400" b="1" dirty="0" smtClean="0"/>
              <a:t>CHORZY Z UPOŚLEDZONYM WYTWARZANIEM PŁYTEK</a:t>
            </a:r>
            <a:endParaRPr lang="pl-PL" sz="1400" b="1" u="sng" dirty="0" smtClean="0">
              <a:solidFill>
                <a:schemeClr val="tx1"/>
              </a:solidFill>
            </a:endParaRPr>
          </a:p>
          <a:p>
            <a:r>
              <a:rPr lang="pl-PL" sz="1200" dirty="0" smtClean="0"/>
              <a:t>Chorzy z upośledzonym wytwarzaniem płytek ( w wyniku chemioterapii, radioterapii lub choroby nowotworowej</a:t>
            </a:r>
            <a:endParaRPr lang="pl-PL" sz="12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9314" t="24085" r="27941" b="13921"/>
          <a:stretch/>
        </p:blipFill>
        <p:spPr>
          <a:xfrm>
            <a:off x="1866997" y="1860923"/>
            <a:ext cx="4253753" cy="32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95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pl-PL" sz="1400" b="1" dirty="0" smtClean="0"/>
          </a:p>
          <a:p>
            <a:pPr marL="76200" lvl="0" indent="0">
              <a:buNone/>
            </a:pPr>
            <a:r>
              <a:rPr lang="pl-PL" sz="1400" b="1" dirty="0" smtClean="0"/>
              <a:t>CHORZY Z UPOŚLEDZONYM WYTWARZANIEM PŁYTEK I DODATKOWYMI CZYNNIKAMI RYZYKA KRWAWIENIA</a:t>
            </a:r>
            <a:endParaRPr lang="pl-PL" sz="1400" b="1" u="sng" dirty="0" smtClean="0">
              <a:solidFill>
                <a:schemeClr val="tx1"/>
              </a:solidFill>
            </a:endParaRPr>
          </a:p>
          <a:p>
            <a:r>
              <a:rPr lang="pl-PL" sz="1200" dirty="0" smtClean="0"/>
              <a:t>Czynniki ryzyka wystąpienia krwawienia u chorych z małopłytkowością</a:t>
            </a:r>
          </a:p>
          <a:p>
            <a:pPr marL="76200" indent="0">
              <a:buNone/>
            </a:pPr>
            <a:endParaRPr lang="pl-PL" sz="12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7451" t="21694" r="29608" b="47217"/>
          <a:stretch/>
        </p:blipFill>
        <p:spPr>
          <a:xfrm>
            <a:off x="381000" y="2234352"/>
            <a:ext cx="6551979" cy="252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91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pl-PL" sz="1400" b="1" dirty="0" smtClean="0"/>
          </a:p>
          <a:p>
            <a:pPr marL="76200" lvl="0" indent="0">
              <a:buNone/>
            </a:pPr>
            <a:r>
              <a:rPr lang="pl-PL" sz="1400" b="1" dirty="0" smtClean="0"/>
              <a:t>CHORZY Z UPOŚLEDZONYM WYTWARZANIEM PŁYTEK I DODATKOWYMI CZYNNIKAMI RYZYKA KRWAWIENIA</a:t>
            </a:r>
            <a:endParaRPr lang="pl-PL" sz="1400" b="1" u="sng" dirty="0" smtClean="0">
              <a:solidFill>
                <a:schemeClr val="tx1"/>
              </a:solidFill>
            </a:endParaRPr>
          </a:p>
          <a:p>
            <a:endParaRPr lang="pl-PL" sz="1200" dirty="0" smtClean="0"/>
          </a:p>
          <a:p>
            <a:r>
              <a:rPr lang="pl-PL" sz="1200" dirty="0" smtClean="0"/>
              <a:t>WSKAZANIA DO PRZETACZANIA</a:t>
            </a:r>
          </a:p>
          <a:p>
            <a:endParaRPr lang="pl-PL" sz="12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7549" t="50023" r="29020" b="25695"/>
          <a:stretch/>
        </p:blipFill>
        <p:spPr>
          <a:xfrm>
            <a:off x="381000" y="2438401"/>
            <a:ext cx="6739283" cy="20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14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pl-PL" sz="1400" b="1" dirty="0" smtClean="0"/>
          </a:p>
          <a:p>
            <a:pPr marL="76200" lvl="0" indent="0">
              <a:buNone/>
            </a:pPr>
            <a:r>
              <a:rPr lang="pl-PL" sz="1400" b="1" dirty="0" smtClean="0"/>
              <a:t>CHORZY Z ZABURZENIEM FUNKCJI PŁYTEK KRWI (TROMBOCYTOPATIE)</a:t>
            </a:r>
          </a:p>
          <a:p>
            <a:pPr marL="76200" lvl="0" indent="0">
              <a:buNone/>
            </a:pPr>
            <a:endParaRPr lang="pl-PL" sz="1400" b="1" dirty="0" smtClean="0"/>
          </a:p>
          <a:p>
            <a:r>
              <a:rPr lang="pl-PL" sz="1400" dirty="0">
                <a:solidFill>
                  <a:schemeClr val="tx1"/>
                </a:solidFill>
              </a:rPr>
              <a:t>pierwotne defekty agregacji płytek krwi: zespół Bernarda-</a:t>
            </a:r>
            <a:r>
              <a:rPr lang="pl-PL" sz="1400" dirty="0" err="1">
                <a:solidFill>
                  <a:schemeClr val="tx1"/>
                </a:solidFill>
              </a:rPr>
              <a:t>Souliera</a:t>
            </a:r>
            <a:r>
              <a:rPr lang="pl-PL" sz="1400" dirty="0">
                <a:solidFill>
                  <a:schemeClr val="tx1"/>
                </a:solidFill>
              </a:rPr>
              <a:t>, płytkowy </a:t>
            </a:r>
            <a:r>
              <a:rPr lang="pl-PL" sz="1400" dirty="0" err="1" smtClean="0">
                <a:solidFill>
                  <a:schemeClr val="tx1"/>
                </a:solidFill>
              </a:rPr>
              <a:t>typchoroby</a:t>
            </a:r>
            <a:r>
              <a:rPr lang="pl-PL" sz="1400" dirty="0" smtClean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von </a:t>
            </a:r>
            <a:r>
              <a:rPr lang="pl-PL" sz="1400" dirty="0" err="1">
                <a:solidFill>
                  <a:schemeClr val="tx1"/>
                </a:solidFill>
              </a:rPr>
              <a:t>Willebranda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pierwotne </a:t>
            </a:r>
            <a:r>
              <a:rPr lang="pl-PL" sz="1400" dirty="0">
                <a:solidFill>
                  <a:schemeClr val="tx1"/>
                </a:solidFill>
              </a:rPr>
              <a:t>defekty adhezji krwinek płytkowych: </a:t>
            </a:r>
            <a:r>
              <a:rPr lang="pl-PL" sz="1400" dirty="0" err="1">
                <a:solidFill>
                  <a:schemeClr val="tx1"/>
                </a:solidFill>
              </a:rPr>
              <a:t>trombastenia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Glanzmanna</a:t>
            </a:r>
            <a:r>
              <a:rPr lang="pl-PL" sz="1400" dirty="0">
                <a:solidFill>
                  <a:schemeClr val="tx1"/>
                </a:solidFill>
              </a:rPr>
              <a:t>;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zaburzenia </a:t>
            </a:r>
            <a:r>
              <a:rPr lang="pl-PL" sz="1400" dirty="0">
                <a:solidFill>
                  <a:schemeClr val="tx1"/>
                </a:solidFill>
              </a:rPr>
              <a:t>wydzielania ziarnistości płytkowych: zespół </a:t>
            </a:r>
            <a:r>
              <a:rPr lang="pl-PL" sz="1400" dirty="0" err="1">
                <a:solidFill>
                  <a:schemeClr val="tx1"/>
                </a:solidFill>
              </a:rPr>
              <a:t>Hermansky’ego-Pudlaka</a:t>
            </a:r>
            <a:r>
              <a:rPr lang="pl-PL" sz="1400" dirty="0">
                <a:solidFill>
                  <a:schemeClr val="tx1"/>
                </a:solidFill>
              </a:rPr>
              <a:t>,</a:t>
            </a:r>
          </a:p>
          <a:p>
            <a:r>
              <a:rPr lang="pl-PL" sz="1400" dirty="0">
                <a:solidFill>
                  <a:schemeClr val="tx1"/>
                </a:solidFill>
              </a:rPr>
              <a:t>zespół </a:t>
            </a:r>
            <a:r>
              <a:rPr lang="pl-PL" sz="1400" dirty="0" err="1">
                <a:solidFill>
                  <a:schemeClr val="tx1"/>
                </a:solidFill>
              </a:rPr>
              <a:t>Chediaka-Higashiego</a:t>
            </a:r>
            <a:r>
              <a:rPr lang="pl-PL" sz="1400" dirty="0">
                <a:solidFill>
                  <a:schemeClr val="tx1"/>
                </a:solidFill>
              </a:rPr>
              <a:t>, zespół szarych płytek, skaza płytkowa typu Quebec;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zaburzenia </a:t>
            </a:r>
            <a:r>
              <a:rPr lang="pl-PL" sz="1400" dirty="0">
                <a:solidFill>
                  <a:schemeClr val="tx1"/>
                </a:solidFill>
              </a:rPr>
              <a:t>sekrecji lub transdukcji sygnałów;</a:t>
            </a:r>
          </a:p>
          <a:p>
            <a:r>
              <a:rPr lang="pl-PL" sz="1400" dirty="0">
                <a:solidFill>
                  <a:schemeClr val="tx1"/>
                </a:solidFill>
              </a:rPr>
              <a:t>z</a:t>
            </a:r>
            <a:r>
              <a:rPr lang="pl-PL" sz="1400" dirty="0" smtClean="0">
                <a:solidFill>
                  <a:schemeClr val="tx1"/>
                </a:solidFill>
              </a:rPr>
              <a:t>aburzenia </a:t>
            </a:r>
            <a:r>
              <a:rPr lang="pl-PL" sz="1400" dirty="0">
                <a:solidFill>
                  <a:schemeClr val="tx1"/>
                </a:solidFill>
              </a:rPr>
              <a:t>nabyte spowodowane przez: leki, mocznicę, marskość </a:t>
            </a:r>
            <a:r>
              <a:rPr lang="pl-PL" sz="1400" dirty="0" smtClean="0">
                <a:solidFill>
                  <a:schemeClr val="tx1"/>
                </a:solidFill>
              </a:rPr>
              <a:t>wątroby, </a:t>
            </a:r>
            <a:r>
              <a:rPr lang="pl-PL" sz="1400" dirty="0" err="1" smtClean="0">
                <a:solidFill>
                  <a:schemeClr val="tx1"/>
                </a:solidFill>
              </a:rPr>
              <a:t>gammapatie</a:t>
            </a:r>
            <a:r>
              <a:rPr lang="pl-PL" sz="1400" dirty="0" smtClean="0">
                <a:solidFill>
                  <a:schemeClr val="tx1"/>
                </a:solidFill>
              </a:rPr>
              <a:t> monoklonalne </a:t>
            </a:r>
            <a:r>
              <a:rPr lang="pl-PL" sz="1400" dirty="0">
                <a:solidFill>
                  <a:schemeClr val="tx1"/>
                </a:solidFill>
              </a:rPr>
              <a:t>i nowotwory </a:t>
            </a:r>
            <a:r>
              <a:rPr lang="pl-PL" sz="1400" dirty="0" err="1">
                <a:solidFill>
                  <a:schemeClr val="tx1"/>
                </a:solidFill>
              </a:rPr>
              <a:t>mieloproliferacyjne</a:t>
            </a:r>
            <a:r>
              <a:rPr lang="pl-PL" sz="1400" dirty="0">
                <a:solidFill>
                  <a:schemeClr val="tx1"/>
                </a:solidFill>
              </a:rPr>
              <a:t>.</a:t>
            </a:r>
            <a:endParaRPr lang="pl-PL" sz="1400" dirty="0" smtClean="0">
              <a:solidFill>
                <a:schemeClr val="tx1"/>
              </a:solidFill>
            </a:endParaRPr>
          </a:p>
          <a:p>
            <a:endParaRPr lang="pl-PL" sz="1200" dirty="0" smtClean="0"/>
          </a:p>
          <a:p>
            <a:pPr marL="76200" indent="0">
              <a:buNone/>
            </a:pPr>
            <a:endParaRPr lang="pl-PL" sz="12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88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pl-PL" sz="1400" b="1" dirty="0" smtClean="0"/>
          </a:p>
          <a:p>
            <a:pPr marL="76200" lvl="0" indent="0">
              <a:buNone/>
            </a:pPr>
            <a:r>
              <a:rPr lang="pl-PL" sz="1400" b="1" dirty="0" smtClean="0"/>
              <a:t>CHORZY Z ZABURZENIEM FUNKCJI PŁYTEK KRWI (TROMBOCYTOPATIE)</a:t>
            </a:r>
          </a:p>
          <a:p>
            <a:pPr marL="76200" lvl="0" indent="0">
              <a:buNone/>
            </a:pPr>
            <a:endParaRPr lang="pl-PL" sz="1400" b="1" dirty="0" smtClean="0"/>
          </a:p>
          <a:p>
            <a:endParaRPr lang="pl-PL" sz="1200" dirty="0" smtClean="0"/>
          </a:p>
          <a:p>
            <a:pPr marL="76200" indent="0">
              <a:buNone/>
            </a:pPr>
            <a:endParaRPr lang="pl-PL" sz="12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9608" t="11944" r="27843" b="47217"/>
          <a:stretch/>
        </p:blipFill>
        <p:spPr>
          <a:xfrm>
            <a:off x="381000" y="1981645"/>
            <a:ext cx="5204012" cy="266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29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pl-PL" sz="1400" b="1" dirty="0" smtClean="0"/>
          </a:p>
          <a:p>
            <a:pPr marL="76200" lvl="0" indent="0">
              <a:buNone/>
            </a:pPr>
            <a:r>
              <a:rPr lang="pl-PL" sz="1400" b="1" dirty="0" smtClean="0"/>
              <a:t>CHORZY Z ZABURZENIEM FUNKCJI PŁYTEK KRWI (TROMBOCYTOPATIE)</a:t>
            </a:r>
          </a:p>
          <a:p>
            <a:pPr marL="76200" lvl="0" indent="0">
              <a:buNone/>
            </a:pPr>
            <a:endParaRPr lang="pl-PL" sz="1400" b="1" dirty="0" smtClean="0"/>
          </a:p>
          <a:p>
            <a:endParaRPr lang="pl-PL" sz="1200" dirty="0" smtClean="0"/>
          </a:p>
          <a:p>
            <a:pPr marL="76200" indent="0">
              <a:buNone/>
            </a:pPr>
            <a:endParaRPr lang="pl-PL" sz="12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9706" t="51679" r="28137" b="3987"/>
          <a:stretch/>
        </p:blipFill>
        <p:spPr>
          <a:xfrm>
            <a:off x="381000" y="1896482"/>
            <a:ext cx="5177118" cy="29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38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pl-PL" sz="1400" b="1" dirty="0" smtClean="0"/>
          </a:p>
          <a:p>
            <a:pPr marL="76200" lvl="0" indent="0">
              <a:buNone/>
            </a:pPr>
            <a:r>
              <a:rPr lang="pl-PL" sz="1400" b="1" dirty="0" smtClean="0"/>
              <a:t>PRZETACZANIE KKP W MASYWNYM PRZETACZANIU KRWI</a:t>
            </a:r>
            <a:endParaRPr lang="pl-PL" sz="1400" b="1" u="sng" dirty="0" smtClean="0">
              <a:solidFill>
                <a:schemeClr val="tx1"/>
              </a:solidFill>
            </a:endParaRPr>
          </a:p>
          <a:p>
            <a:r>
              <a:rPr lang="pl-PL" sz="1200" dirty="0"/>
              <a:t>W przypadku dużego krwawienia może </a:t>
            </a:r>
            <a:r>
              <a:rPr lang="pl-PL" sz="1200" dirty="0" smtClean="0"/>
              <a:t>rozwinąć się małopłytkowość </a:t>
            </a:r>
            <a:r>
              <a:rPr lang="pl-PL" sz="1200" dirty="0"/>
              <a:t>z </a:t>
            </a:r>
            <a:r>
              <a:rPr lang="pl-PL" sz="1200" dirty="0" smtClean="0"/>
              <a:t>powodu rozcieńczenia</a:t>
            </a:r>
            <a:r>
              <a:rPr lang="pl-PL" sz="1200" dirty="0"/>
              <a:t>, będąca następstwem masywnych przetoczeń krwinek czerwonych</a:t>
            </a:r>
            <a:r>
              <a:rPr lang="pl-PL" sz="1200" dirty="0" smtClean="0"/>
              <a:t>.</a:t>
            </a:r>
          </a:p>
          <a:p>
            <a:r>
              <a:rPr lang="pl-PL" sz="1200" dirty="0"/>
              <a:t>Decyzje o przetoczeniu koncentratu krwinek płytkowych podejmowane są na </a:t>
            </a:r>
            <a:r>
              <a:rPr lang="pl-PL" sz="1200" dirty="0" smtClean="0"/>
              <a:t>podstawie liczby </a:t>
            </a:r>
            <a:r>
              <a:rPr lang="pl-PL" sz="1200" dirty="0"/>
              <a:t>i funkcji płytek krwi, stopnia utraty krwi oraz ciężkości krwotoku.</a:t>
            </a:r>
          </a:p>
          <a:p>
            <a:r>
              <a:rPr lang="pl-PL" sz="1200" dirty="0"/>
              <a:t>W przypadku krwawienia zagrażającego życiu, ryzyka uszkodzenia narządów, </a:t>
            </a:r>
            <a:r>
              <a:rPr lang="pl-PL" sz="1200" dirty="0" smtClean="0"/>
              <a:t>krwawienia wymagającego </a:t>
            </a:r>
            <a:r>
              <a:rPr lang="pl-PL" sz="1200" dirty="0"/>
              <a:t>przetoczenia &gt; 10 jednostek koncentratu krwinek </a:t>
            </a:r>
            <a:r>
              <a:rPr lang="pl-PL" sz="1200" dirty="0" smtClean="0"/>
              <a:t>czerwonych – </a:t>
            </a:r>
            <a:r>
              <a:rPr lang="pl-PL" sz="1200" dirty="0"/>
              <a:t>należy utrzymywać liczbę płytek krwi równą 100 × 10</a:t>
            </a:r>
            <a:r>
              <a:rPr lang="pl-PL" sz="1200" baseline="30000" dirty="0"/>
              <a:t>9</a:t>
            </a:r>
            <a:r>
              <a:rPr lang="pl-PL" sz="1200" dirty="0"/>
              <a:t>/l, bez względu </a:t>
            </a:r>
            <a:r>
              <a:rPr lang="pl-PL" sz="1200" dirty="0" smtClean="0"/>
              <a:t>na przyczynę </a:t>
            </a:r>
            <a:r>
              <a:rPr lang="pl-PL" sz="1200" dirty="0"/>
              <a:t>krwawienia.</a:t>
            </a:r>
            <a:endParaRPr lang="pl-PL" sz="12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9510" t="51311" r="27941" b="28085"/>
          <a:stretch/>
        </p:blipFill>
        <p:spPr>
          <a:xfrm>
            <a:off x="381000" y="3348245"/>
            <a:ext cx="6228496" cy="16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01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pl-PL" sz="1400" b="1" dirty="0" smtClean="0"/>
          </a:p>
          <a:p>
            <a:pPr marL="76200" lvl="0" indent="0">
              <a:buNone/>
            </a:pPr>
            <a:r>
              <a:rPr lang="pl-PL" sz="1400" b="1" dirty="0" smtClean="0"/>
              <a:t>PRZETACZANIE KKP W MASYWNYCH KRWAWIENIACH</a:t>
            </a:r>
          </a:p>
          <a:p>
            <a:r>
              <a:rPr lang="pl-PL" sz="1400" dirty="0">
                <a:solidFill>
                  <a:schemeClr val="tx1"/>
                </a:solidFill>
              </a:rPr>
              <a:t>Liczba płytek krwi wynosząca 50 × 10</a:t>
            </a:r>
            <a:r>
              <a:rPr lang="pl-PL" sz="1400" baseline="30000" dirty="0">
                <a:solidFill>
                  <a:schemeClr val="tx1"/>
                </a:solidFill>
              </a:rPr>
              <a:t>9</a:t>
            </a:r>
            <a:r>
              <a:rPr lang="pl-PL" sz="1400" dirty="0">
                <a:solidFill>
                  <a:schemeClr val="tx1"/>
                </a:solidFill>
              </a:rPr>
              <a:t>/l stanowi próg przetaczania KKP u </a:t>
            </a:r>
            <a:r>
              <a:rPr lang="pl-PL" sz="1400" dirty="0" smtClean="0">
                <a:solidFill>
                  <a:schemeClr val="tx1"/>
                </a:solidFill>
              </a:rPr>
              <a:t>chorych z </a:t>
            </a:r>
            <a:r>
              <a:rPr lang="pl-PL" sz="1400" dirty="0">
                <a:solidFill>
                  <a:schemeClr val="tx1"/>
                </a:solidFill>
              </a:rPr>
              <a:t>czynnym krwawieniem</a:t>
            </a:r>
            <a:r>
              <a:rPr lang="pl-PL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pl-PL" sz="1400" dirty="0"/>
              <a:t>Na początkowym </a:t>
            </a:r>
            <a:r>
              <a:rPr lang="pl-PL" sz="1400" dirty="0" smtClean="0"/>
              <a:t>etapie resuscytacji </a:t>
            </a:r>
            <a:r>
              <a:rPr lang="pl-PL" sz="1400" dirty="0"/>
              <a:t>składnikami krwi rekomendowane jest przetaczanie jednego </a:t>
            </a:r>
            <a:r>
              <a:rPr lang="pl-PL" sz="1400" dirty="0" smtClean="0"/>
              <a:t>preparatu krwinek </a:t>
            </a:r>
            <a:r>
              <a:rPr lang="pl-PL" sz="1400" dirty="0"/>
              <a:t>płytkowych z aferezy lub jednego preparatu krwinek płytkowych </a:t>
            </a:r>
            <a:r>
              <a:rPr lang="pl-PL" sz="1400" dirty="0" smtClean="0"/>
              <a:t>zlewanych (4–6 </a:t>
            </a:r>
            <a:r>
              <a:rPr lang="pl-PL" sz="1400" dirty="0"/>
              <a:t>jednostek pochodzących z krwi pełnej). </a:t>
            </a:r>
            <a:endParaRPr lang="pl-PL" sz="1400" dirty="0" smtClean="0"/>
          </a:p>
          <a:p>
            <a:r>
              <a:rPr lang="pl-PL" sz="1400" dirty="0" smtClean="0"/>
              <a:t>Dalsze </a:t>
            </a:r>
            <a:r>
              <a:rPr lang="pl-PL" sz="1400" dirty="0"/>
              <a:t>przetoczenia zależą od </a:t>
            </a:r>
            <a:r>
              <a:rPr lang="pl-PL" sz="1400" dirty="0" smtClean="0"/>
              <a:t>utrzymywania się </a:t>
            </a:r>
            <a:r>
              <a:rPr lang="pl-PL" sz="1400" dirty="0"/>
              <a:t>krwawienia. </a:t>
            </a:r>
            <a:endParaRPr lang="pl-PL" sz="1400" dirty="0" smtClean="0"/>
          </a:p>
          <a:p>
            <a:r>
              <a:rPr lang="pl-PL" sz="1400" dirty="0" smtClean="0"/>
              <a:t>Podwyższenie </a:t>
            </a:r>
            <a:r>
              <a:rPr lang="pl-PL" sz="1400" dirty="0"/>
              <a:t>wartości hematokrytu do 30% zmniejsza </a:t>
            </a:r>
            <a:r>
              <a:rPr lang="pl-PL" sz="1400" dirty="0" smtClean="0"/>
              <a:t>ryzyko krwawienia </a:t>
            </a:r>
            <a:r>
              <a:rPr lang="pl-PL" sz="1400" dirty="0"/>
              <a:t>u chorych z małopłytkowością, wpływając na skuteczność </a:t>
            </a:r>
            <a:r>
              <a:rPr lang="pl-PL" sz="1400" dirty="0" smtClean="0"/>
              <a:t>hemostatyczną płytek </a:t>
            </a:r>
            <a:r>
              <a:rPr lang="pl-PL" sz="1400" dirty="0"/>
              <a:t>krwi. </a:t>
            </a:r>
            <a:endParaRPr lang="pl-PL" sz="1400" dirty="0" smtClean="0"/>
          </a:p>
          <a:p>
            <a:r>
              <a:rPr lang="pl-PL" sz="1400" dirty="0" smtClean="0"/>
              <a:t>Wobec </a:t>
            </a:r>
            <a:r>
              <a:rPr lang="pl-PL" sz="1400" dirty="0"/>
              <a:t>tego u chorych, u których planowane jest dalsze przetoczenie </a:t>
            </a:r>
            <a:r>
              <a:rPr lang="pl-PL" sz="1400" dirty="0" smtClean="0"/>
              <a:t>KKP - powinien </a:t>
            </a:r>
            <a:r>
              <a:rPr lang="pl-PL" sz="1400" dirty="0"/>
              <a:t>on zostać przetoczony po koncentracie krwinek czerwonych i osoczu</a:t>
            </a:r>
            <a:endParaRPr lang="pl-PL" sz="1400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85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tx1"/>
                </a:solidFill>
              </a:rPr>
              <a:t>KONCENTRAT KRWINEK CZERWONYCH – RESTRYKCYJNE PODEJŚCIE DO LECZENIA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687246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r>
              <a:rPr lang="pl-PL" sz="1600" dirty="0"/>
              <a:t>Na podstawie naukowych wytycznych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r>
              <a:rPr lang="pl-PL" sz="1600" dirty="0"/>
              <a:t>Bezpieczne w większości sytuacji klinicznych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r>
              <a:rPr lang="pl-PL" sz="1600" dirty="0"/>
              <a:t>Podczas podejmowania decyzji dotyczących przetoczenia w każdym indywidualnym przypadku należy uwzględnić: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pl-PL" sz="1600" dirty="0"/>
              <a:t>Stężenie hemoglobiny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pl-PL" sz="1600" dirty="0"/>
              <a:t>Ogólny stan kliniczny pacjenta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pl-PL" sz="1600" dirty="0"/>
              <a:t>Istnienie alternatywnych terapii (np. EPO w niedokrwistościach przewlekłych, suplementacja żelaza w niedokrwistościach przewlekłych)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lang="pl-PL" sz="16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lang="pl-PL" sz="16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pl-PL" sz="1400" b="1" dirty="0" smtClean="0"/>
          </a:p>
          <a:p>
            <a:pPr marL="76200" lvl="0" indent="0">
              <a:buNone/>
            </a:pPr>
            <a:r>
              <a:rPr lang="pl-PL" sz="1400" b="1" dirty="0" smtClean="0"/>
              <a:t>PRZETACZANIE KKP W MASYWNYCH KRWAWIENIACH</a:t>
            </a: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9117" t="32363" r="27549" b="34525"/>
          <a:stretch/>
        </p:blipFill>
        <p:spPr>
          <a:xfrm>
            <a:off x="381000" y="1923003"/>
            <a:ext cx="6783652" cy="27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24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pl-PL" sz="1400" b="1" dirty="0" smtClean="0"/>
          </a:p>
          <a:p>
            <a:pPr marL="76200" lvl="0" indent="0">
              <a:buNone/>
            </a:pPr>
            <a:r>
              <a:rPr lang="pl-PL" sz="1400" b="1" dirty="0" smtClean="0"/>
              <a:t>PRZETACZANIE KKP W POSOCZNICY</a:t>
            </a: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7549" t="57565" r="29020" b="19624"/>
          <a:stretch/>
        </p:blipFill>
        <p:spPr>
          <a:xfrm>
            <a:off x="381000" y="1954307"/>
            <a:ext cx="7206100" cy="20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36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PRZETACZANIE W OKREŚLONYCH STANACH KLINICZNYCH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pl-PL" sz="1400" b="1" dirty="0" smtClean="0"/>
          </a:p>
          <a:p>
            <a:pPr marL="76200" lvl="0" indent="0">
              <a:buNone/>
            </a:pPr>
            <a:r>
              <a:rPr lang="pl-PL" sz="1400" b="1" dirty="0" smtClean="0"/>
              <a:t>PRZETACZANIE KKP U NOWORODKÓW</a:t>
            </a: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9216" t="40457" r="27451" b="20176"/>
          <a:stretch/>
        </p:blipFill>
        <p:spPr>
          <a:xfrm>
            <a:off x="381000" y="1846316"/>
            <a:ext cx="6118412" cy="296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44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4" y="315849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1600" dirty="0">
                <a:solidFill>
                  <a:schemeClr val="tx1"/>
                </a:solidFill>
              </a:rPr>
              <a:t>KONCENTRAT KRWINEK PŁYTKOWYCH –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PRZECIWSKAZANIA DO PRZETACZANIA KKP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267882"/>
            <a:ext cx="8503024" cy="3417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r>
              <a:rPr lang="pl-PL" sz="1400" b="1" dirty="0" smtClean="0"/>
              <a:t>Przetaczanie KKP jest przeciwskazane:</a:t>
            </a:r>
          </a:p>
          <a:p>
            <a:pPr>
              <a:buFontTx/>
              <a:buChar char="-"/>
            </a:pPr>
            <a:r>
              <a:rPr lang="pl-PL" sz="1200" dirty="0" smtClean="0"/>
              <a:t>plamicy </a:t>
            </a:r>
            <a:r>
              <a:rPr lang="pl-PL" sz="1200" dirty="0"/>
              <a:t>małopłytkowej </a:t>
            </a:r>
            <a:r>
              <a:rPr lang="pl-PL" sz="1200" dirty="0" smtClean="0"/>
              <a:t>zakrzepowej;</a:t>
            </a:r>
          </a:p>
          <a:p>
            <a:pPr>
              <a:buFontTx/>
              <a:buChar char="-"/>
            </a:pPr>
            <a:r>
              <a:rPr lang="pl-PL" sz="1200" dirty="0" smtClean="0"/>
              <a:t>immunizacyjnej </a:t>
            </a:r>
            <a:r>
              <a:rPr lang="pl-PL" sz="1200" dirty="0"/>
              <a:t>plamicy </a:t>
            </a:r>
            <a:r>
              <a:rPr lang="pl-PL" sz="1200" dirty="0" smtClean="0"/>
              <a:t>małopłytkowej;</a:t>
            </a:r>
          </a:p>
          <a:p>
            <a:pPr>
              <a:buFontTx/>
              <a:buChar char="-"/>
            </a:pPr>
            <a:r>
              <a:rPr lang="pl-PL" sz="1200" dirty="0" smtClean="0"/>
              <a:t>małopłytkowości </a:t>
            </a:r>
            <a:r>
              <a:rPr lang="pl-PL" sz="1200" dirty="0"/>
              <a:t>zależnej od </a:t>
            </a:r>
            <a:r>
              <a:rPr lang="pl-PL" sz="1200" dirty="0" smtClean="0"/>
              <a:t>heparyny;</a:t>
            </a:r>
          </a:p>
          <a:p>
            <a:pPr>
              <a:buFontTx/>
              <a:buChar char="-"/>
            </a:pPr>
            <a:r>
              <a:rPr lang="pl-PL" sz="1200" dirty="0" smtClean="0"/>
              <a:t>poprzetoczeniowej </a:t>
            </a:r>
            <a:r>
              <a:rPr lang="pl-PL" sz="1200" dirty="0"/>
              <a:t>skazie małopłytkowej z powodu następujących aspektów </a:t>
            </a:r>
            <a:r>
              <a:rPr lang="pl-PL" sz="1200" dirty="0" smtClean="0"/>
              <a:t>klinicznych:</a:t>
            </a:r>
            <a:endParaRPr lang="pl-PL" sz="1200" dirty="0"/>
          </a:p>
          <a:p>
            <a:pPr marL="76200" indent="0">
              <a:buNone/>
            </a:pPr>
            <a:r>
              <a:rPr lang="pl-PL" sz="1200" dirty="0" smtClean="0"/>
              <a:t>a) w </a:t>
            </a:r>
            <a:r>
              <a:rPr lang="pl-PL" sz="1200" dirty="0"/>
              <a:t>zakrzepowej plamicy małopłytkowej i innych </a:t>
            </a:r>
            <a:r>
              <a:rPr lang="pl-PL" sz="1200" dirty="0" err="1"/>
              <a:t>mikroangiopatiach</a:t>
            </a:r>
            <a:r>
              <a:rPr lang="pl-PL" sz="1200" dirty="0"/>
              <a:t>, takich </a:t>
            </a:r>
            <a:r>
              <a:rPr lang="pl-PL" sz="1200" dirty="0" smtClean="0"/>
              <a:t>jak zespół </a:t>
            </a:r>
            <a:r>
              <a:rPr lang="pl-PL" sz="1200" dirty="0"/>
              <a:t>hemolityczno-mocznicowy (HUS), zespół HELLP, przetoczenia </a:t>
            </a:r>
            <a:r>
              <a:rPr lang="pl-PL" sz="1200" dirty="0" smtClean="0"/>
              <a:t>koncentratu krwinek </a:t>
            </a:r>
            <a:r>
              <a:rPr lang="pl-PL" sz="1200" dirty="0"/>
              <a:t>płytkowych mogą nasilać objawy choroby, dostarczany </a:t>
            </a:r>
            <a:r>
              <a:rPr lang="pl-PL" sz="1200" dirty="0" smtClean="0"/>
              <a:t>jest bowiem </a:t>
            </a:r>
            <a:r>
              <a:rPr lang="pl-PL" sz="1200" dirty="0"/>
              <a:t>materiał do tworzenia kolejnych </a:t>
            </a:r>
            <a:r>
              <a:rPr lang="pl-PL" sz="1200" dirty="0" err="1"/>
              <a:t>mikrozakrzepów</a:t>
            </a:r>
            <a:r>
              <a:rPr lang="pl-PL" sz="1200" dirty="0" smtClean="0"/>
              <a:t>,</a:t>
            </a:r>
          </a:p>
          <a:p>
            <a:pPr marL="76200" indent="0">
              <a:buNone/>
            </a:pPr>
            <a:r>
              <a:rPr lang="pl-PL" sz="1200" dirty="0" smtClean="0">
                <a:solidFill>
                  <a:schemeClr val="tx1"/>
                </a:solidFill>
              </a:rPr>
              <a:t>b</a:t>
            </a:r>
            <a:r>
              <a:rPr lang="pl-PL" sz="1200" dirty="0">
                <a:solidFill>
                  <a:schemeClr val="tx1"/>
                </a:solidFill>
              </a:rPr>
              <a:t>) obecne autoprzeciwciała płytkowe skierowane do podstawowych </a:t>
            </a:r>
            <a:r>
              <a:rPr lang="pl-PL" sz="1200" dirty="0" smtClean="0">
                <a:solidFill>
                  <a:schemeClr val="tx1"/>
                </a:solidFill>
              </a:rPr>
              <a:t>glikoprotein błony </a:t>
            </a:r>
            <a:r>
              <a:rPr lang="pl-PL" sz="1200" dirty="0">
                <a:solidFill>
                  <a:schemeClr val="tx1"/>
                </a:solidFill>
              </a:rPr>
              <a:t>płytek krwi będą niszczyły także przetoczone krwinki </a:t>
            </a:r>
            <a:r>
              <a:rPr lang="pl-PL" sz="1200" dirty="0" smtClean="0">
                <a:solidFill>
                  <a:schemeClr val="tx1"/>
                </a:solidFill>
              </a:rPr>
              <a:t>płytkowe (immunizacyjna </a:t>
            </a:r>
            <a:r>
              <a:rPr lang="pl-PL" sz="1200" dirty="0">
                <a:solidFill>
                  <a:schemeClr val="tx1"/>
                </a:solidFill>
              </a:rPr>
              <a:t>małopłytkowość),</a:t>
            </a:r>
          </a:p>
          <a:p>
            <a:pPr marL="76200" indent="0">
              <a:buNone/>
            </a:pPr>
            <a:r>
              <a:rPr lang="pl-PL" sz="1200" dirty="0" smtClean="0">
                <a:solidFill>
                  <a:schemeClr val="tx1"/>
                </a:solidFill>
              </a:rPr>
              <a:t>c) powstałe </a:t>
            </a:r>
            <a:r>
              <a:rPr lang="pl-PL" sz="1200" dirty="0">
                <a:solidFill>
                  <a:schemeClr val="tx1"/>
                </a:solidFill>
              </a:rPr>
              <a:t>przeciwciała skierowane przeciw kompleksowi </a:t>
            </a:r>
            <a:r>
              <a:rPr lang="pl-PL" sz="1200" dirty="0" smtClean="0">
                <a:solidFill>
                  <a:schemeClr val="tx1"/>
                </a:solidFill>
              </a:rPr>
              <a:t>heparyna/płytkowy czynnik </a:t>
            </a:r>
            <a:r>
              <a:rPr lang="pl-PL" sz="1200" dirty="0">
                <a:solidFill>
                  <a:schemeClr val="tx1"/>
                </a:solidFill>
              </a:rPr>
              <a:t>4 oraz kompleksy immunologiczne </a:t>
            </a:r>
            <a:r>
              <a:rPr lang="pl-PL" sz="1200" dirty="0" err="1">
                <a:solidFill>
                  <a:schemeClr val="tx1"/>
                </a:solidFill>
              </a:rPr>
              <a:t>IgG</a:t>
            </a:r>
            <a:r>
              <a:rPr lang="pl-PL" sz="1200" dirty="0">
                <a:solidFill>
                  <a:schemeClr val="tx1"/>
                </a:solidFill>
              </a:rPr>
              <a:t>/heparyna/PF4 </a:t>
            </a:r>
            <a:r>
              <a:rPr lang="pl-PL" sz="1200" dirty="0" smtClean="0">
                <a:solidFill>
                  <a:schemeClr val="tx1"/>
                </a:solidFill>
              </a:rPr>
              <a:t>powodują aktywację </a:t>
            </a:r>
            <a:r>
              <a:rPr lang="pl-PL" sz="1200" dirty="0">
                <a:solidFill>
                  <a:schemeClr val="tx1"/>
                </a:solidFill>
              </a:rPr>
              <a:t>płytek krwi i ich agregację oraz aktywację układu krzepnięcia, </a:t>
            </a:r>
            <a:r>
              <a:rPr lang="pl-PL" sz="1200" dirty="0" smtClean="0">
                <a:solidFill>
                  <a:schemeClr val="tx1"/>
                </a:solidFill>
              </a:rPr>
              <a:t>co nasila </a:t>
            </a:r>
            <a:r>
              <a:rPr lang="pl-PL" sz="1200" dirty="0">
                <a:solidFill>
                  <a:schemeClr val="tx1"/>
                </a:solidFill>
              </a:rPr>
              <a:t>małopłytkowość i powoduje powstawanie zakrzepów (</a:t>
            </a:r>
            <a:r>
              <a:rPr lang="pl-PL" sz="1200" dirty="0" smtClean="0">
                <a:solidFill>
                  <a:schemeClr val="tx1"/>
                </a:solidFill>
              </a:rPr>
              <a:t>małopłytkowość zależna </a:t>
            </a:r>
            <a:r>
              <a:rPr lang="pl-PL" sz="1200" dirty="0">
                <a:solidFill>
                  <a:schemeClr val="tx1"/>
                </a:solidFill>
              </a:rPr>
              <a:t>od heparyny),</a:t>
            </a:r>
          </a:p>
          <a:p>
            <a:pPr marL="76200" indent="0">
              <a:buNone/>
            </a:pPr>
            <a:r>
              <a:rPr lang="pl-PL" sz="1200" dirty="0" smtClean="0">
                <a:solidFill>
                  <a:schemeClr val="tx1"/>
                </a:solidFill>
              </a:rPr>
              <a:t>d) autoprzeciwciała </a:t>
            </a:r>
            <a:r>
              <a:rPr lang="pl-PL" sz="1200" dirty="0">
                <a:solidFill>
                  <a:schemeClr val="tx1"/>
                </a:solidFill>
              </a:rPr>
              <a:t>płytkowe niszczą przetoczone krwinki płytkowe (</a:t>
            </a:r>
            <a:r>
              <a:rPr lang="pl-PL" sz="1200" dirty="0" smtClean="0">
                <a:solidFill>
                  <a:schemeClr val="tx1"/>
                </a:solidFill>
              </a:rPr>
              <a:t>poprzetoczeniowa skaza </a:t>
            </a:r>
            <a:r>
              <a:rPr lang="pl-PL" sz="1200" dirty="0">
                <a:solidFill>
                  <a:schemeClr val="tx1"/>
                </a:solidFill>
              </a:rPr>
              <a:t>małopłytkowa)</a:t>
            </a:r>
            <a:endParaRPr lang="pl-PL" sz="1200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76200" lv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530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1"/>
                </a:solidFill>
              </a:rPr>
              <a:t>KONCENTRAT KRWINEK PŁYTKOWYCH– OCENA SKUTECZNOŚCI LECZENIA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600" dirty="0"/>
              <a:t>Ocena skuteczności jest dokonywana w oparciu przede wszystkim o objawy kliniczne i wynik morfologii krwi (wzrost liczby krwinek płytkowych). </a:t>
            </a:r>
          </a:p>
          <a:p>
            <a:pPr lvl="0">
              <a:buFontTx/>
              <a:buChar char="-"/>
            </a:pPr>
            <a:r>
              <a:rPr lang="pl-PL" sz="1600" dirty="0"/>
              <a:t>Próbkę krwi do badania należy pobrać z innej żyły niż z tej użytej do transfuzji. </a:t>
            </a:r>
          </a:p>
          <a:p>
            <a:pPr lvl="0">
              <a:buFontTx/>
              <a:buChar char="-"/>
            </a:pPr>
            <a:r>
              <a:rPr lang="pl-PL" sz="1600" dirty="0"/>
              <a:t>Ocena kliniczna - ustąpienie krwawienia, niepojawianie się nowych wybroczyn i wylewów podskórnych)</a:t>
            </a:r>
          </a:p>
          <a:p>
            <a:pPr lvl="0">
              <a:buFontTx/>
              <a:buChar char="-"/>
            </a:pPr>
            <a:r>
              <a:rPr lang="pl-PL" sz="1600" dirty="0"/>
              <a:t>Ocena wzrostu liczby krwinek płytkowych u pacjenta – za zadawalający uznaje się wzrost o 10 000/µl po 1 godzinie albo o 5 000/µl po 20−24 godzinach. </a:t>
            </a:r>
            <a:endParaRPr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0807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1"/>
                </a:solidFill>
              </a:rPr>
              <a:t>KONCENTRAT KRWINEK PŁYTKOWYCH– OCENA SKUTECZNOŚCI LECZENIA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600" dirty="0"/>
              <a:t>U około 30% wielokrotnych biorców KKP może występować oporność na przetaczanie KKP. </a:t>
            </a:r>
          </a:p>
          <a:p>
            <a:pPr lvl="0">
              <a:buFontTx/>
              <a:buChar char="-"/>
            </a:pPr>
            <a:r>
              <a:rPr lang="pl-PL" sz="1600" dirty="0"/>
              <a:t>Oporność mogą powodować czynniki nieimmunologiczne lub immunologiczne. </a:t>
            </a:r>
          </a:p>
          <a:p>
            <a:pPr lvl="0">
              <a:buFontTx/>
              <a:buChar char="-"/>
            </a:pPr>
            <a:r>
              <a:rPr lang="pl-PL" sz="1600" dirty="0"/>
              <a:t>Przyczyną immunologicznej oporności na przetaczanie KKP mogą być: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600" dirty="0" err="1"/>
              <a:t>alloprzeciwciała</a:t>
            </a:r>
            <a:r>
              <a:rPr lang="pl-PL" sz="1600" dirty="0"/>
              <a:t> skierowane do antygenów HLA klasy I (anty–HLA),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600" dirty="0" err="1"/>
              <a:t>alloprzeciwciała</a:t>
            </a:r>
            <a:r>
              <a:rPr lang="pl-PL" sz="1600" dirty="0"/>
              <a:t> skierowane do swoistych antygenów płytek krwi (anty–HPA),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600" dirty="0" err="1"/>
              <a:t>alloprzeciwciała</a:t>
            </a:r>
            <a:r>
              <a:rPr lang="pl-PL" sz="1600" dirty="0"/>
              <a:t> skierowane do glikoprotein (GP) błonowych płytek krwi (np. anty–GPII/</a:t>
            </a:r>
            <a:r>
              <a:rPr lang="pl-PL" sz="1600" dirty="0" err="1"/>
              <a:t>IIIa</a:t>
            </a:r>
            <a:r>
              <a:rPr lang="pl-PL" sz="1600" dirty="0"/>
              <a:t>). </a:t>
            </a:r>
          </a:p>
          <a:p>
            <a:pPr marL="76200" lvl="0" indent="0" algn="ctr">
              <a:buNone/>
            </a:pPr>
            <a:r>
              <a:rPr lang="pl-PL" sz="1600" dirty="0"/>
              <a:t>W przypadku zaobserwowania u pacjenta braku poprawy liczby krwinek płytkowych należy wykonać badania przeciwciał anty–HLA i /lub anty–HPA.</a:t>
            </a:r>
            <a:endParaRPr sz="16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8402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</a:rPr>
              <a:t>KONCENTRAT KRWINEK PŁYTKOWYCH– ZASADY DOBIERANIA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8908D22-35A3-48D0-97CF-E33589AA2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75" t="21792" r="14228" b="3761"/>
          <a:stretch/>
        </p:blipFill>
        <p:spPr>
          <a:xfrm>
            <a:off x="1429094" y="1390184"/>
            <a:ext cx="5187296" cy="37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901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6750" y="4320000"/>
            <a:ext cx="9144000" cy="82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ctrTitle" idx="4294967295"/>
          </p:nvPr>
        </p:nvSpPr>
        <p:spPr>
          <a:xfrm>
            <a:off x="614975" y="966525"/>
            <a:ext cx="3512700" cy="2556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accent1"/>
                </a:solidFill>
              </a:rPr>
              <a:t>WAŻNE UWAGI PRAKTYCZNE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4294967295"/>
          </p:nvPr>
        </p:nvSpPr>
        <p:spPr>
          <a:xfrm>
            <a:off x="614975" y="1261374"/>
            <a:ext cx="3991730" cy="3053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/>
              <a:t>Regułą powinno być zamawianie i przetaczanie KKP grupy zgodnej w układzie ABO i </a:t>
            </a:r>
            <a:r>
              <a:rPr lang="pl-PL" sz="1400" dirty="0" err="1"/>
              <a:t>RhD</a:t>
            </a:r>
            <a:r>
              <a:rPr lang="pl-PL" sz="1400" dirty="0"/>
              <a:t> z grupą krwi pacjenta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/>
              <a:t>W przypadkach zagrożenia życia dopuszczalne jest KKP innej grupy krwi, ale w tym przypadku wzrost liczby krwinek płytkowych może być niższy niż przewidywany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/>
              <a:t>Po otrzymaniu KKP z </a:t>
            </a:r>
            <a:r>
              <a:rPr lang="pl-PL" sz="1400" dirty="0" smtClean="0"/>
              <a:t>Banku Krwi należy </a:t>
            </a:r>
            <a:r>
              <a:rPr lang="pl-PL" sz="1400" dirty="0"/>
              <a:t>prowadzić postępowanie zgodnie z obowiązującymi w szpitalu procedurami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/>
              <a:t>Przetoczenie KKP należy rozpocząć NIEZWŁOCZNIE po otrzymaniu, czas przetaczania nie może przekraczać 30 MINUT</a:t>
            </a:r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grpSp>
        <p:nvGrpSpPr>
          <p:cNvPr id="215" name="Google Shape;215;p19"/>
          <p:cNvGrpSpPr/>
          <p:nvPr/>
        </p:nvGrpSpPr>
        <p:grpSpPr>
          <a:xfrm>
            <a:off x="5257600" y="966524"/>
            <a:ext cx="1891107" cy="3888422"/>
            <a:chOff x="5160100" y="1609475"/>
            <a:chExt cx="975300" cy="2005375"/>
          </a:xfrm>
        </p:grpSpPr>
        <p:sp>
          <p:nvSpPr>
            <p:cNvPr id="216" name="Google Shape;216;p19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9"/>
          <p:cNvSpPr/>
          <p:nvPr/>
        </p:nvSpPr>
        <p:spPr>
          <a:xfrm rot="-2700000" flipH="1">
            <a:off x="6540234" y="3275403"/>
            <a:ext cx="596940" cy="596940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9"/>
          <p:cNvSpPr/>
          <p:nvPr/>
        </p:nvSpPr>
        <p:spPr>
          <a:xfrm rot="4498620">
            <a:off x="6612062" y="915057"/>
            <a:ext cx="785859" cy="770785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"/>
          <p:cNvSpPr/>
          <p:nvPr/>
        </p:nvSpPr>
        <p:spPr>
          <a:xfrm rot="2700000">
            <a:off x="5018427" y="1550394"/>
            <a:ext cx="596940" cy="59694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6293496" y="1964039"/>
            <a:ext cx="156900" cy="137400"/>
          </a:xfrm>
          <a:prstGeom prst="hear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9"/>
          <p:cNvGrpSpPr/>
          <p:nvPr/>
        </p:nvGrpSpPr>
        <p:grpSpPr>
          <a:xfrm>
            <a:off x="6870562" y="1166260"/>
            <a:ext cx="268559" cy="268559"/>
            <a:chOff x="8762414" y="2939573"/>
            <a:chExt cx="457200" cy="457200"/>
          </a:xfrm>
        </p:grpSpPr>
        <p:sp>
          <p:nvSpPr>
            <p:cNvPr id="223" name="Google Shape;223;p19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9"/>
          <p:cNvSpPr/>
          <p:nvPr/>
        </p:nvSpPr>
        <p:spPr>
          <a:xfrm>
            <a:off x="5182442" y="1731220"/>
            <a:ext cx="268465" cy="234889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9"/>
          <p:cNvGrpSpPr/>
          <p:nvPr/>
        </p:nvGrpSpPr>
        <p:grpSpPr>
          <a:xfrm>
            <a:off x="6704415" y="3439574"/>
            <a:ext cx="268559" cy="268559"/>
            <a:chOff x="3293633" y="3741845"/>
            <a:chExt cx="457200" cy="457200"/>
          </a:xfrm>
        </p:grpSpPr>
        <p:sp>
          <p:nvSpPr>
            <p:cNvPr id="228" name="Google Shape;228;p19"/>
            <p:cNvSpPr/>
            <p:nvPr/>
          </p:nvSpPr>
          <p:spPr>
            <a:xfrm>
              <a:off x="3382215" y="3834237"/>
              <a:ext cx="278368" cy="279320"/>
            </a:xfrm>
            <a:custGeom>
              <a:avLst/>
              <a:gdLst/>
              <a:ahLst/>
              <a:cxnLst/>
              <a:rect l="l" t="t" r="r" b="b"/>
              <a:pathLst>
                <a:path w="278368" h="279320" extrusionOk="0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293633" y="37418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291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tx1"/>
                </a:solidFill>
              </a:rPr>
              <a:t>WSKAZANIA DO PRZETACZANIA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/>
              <a:t>OSOCZE</a:t>
            </a:r>
            <a:endParaRPr sz="2400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3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867822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OSOCZE – WSKAZANIA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98986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300" dirty="0"/>
              <a:t>Racjonalnym wskazaniem do przetoczenia osocza jest leczenie koagulopatii u </a:t>
            </a:r>
            <a:r>
              <a:rPr lang="pl-PL" sz="1300" dirty="0" smtClean="0"/>
              <a:t>chorych krwawiących </a:t>
            </a:r>
            <a:r>
              <a:rPr lang="pl-PL" sz="1300" dirty="0"/>
              <a:t>lub zagrożonych krwawieniem, gdy inne leki (np. witamina </a:t>
            </a:r>
            <a:r>
              <a:rPr lang="pl-PL" sz="1300" dirty="0" smtClean="0"/>
              <a:t>K, koncentrat </a:t>
            </a:r>
            <a:r>
              <a:rPr lang="pl-PL" sz="1300" dirty="0"/>
              <a:t>czynników krzepnięcia krwi) są niedostępne lub niewskazane. </a:t>
            </a:r>
            <a:endParaRPr lang="pl-PL" sz="1300" dirty="0" smtClean="0"/>
          </a:p>
          <a:p>
            <a:pPr lvl="0">
              <a:buFontTx/>
              <a:buChar char="-"/>
            </a:pPr>
            <a:r>
              <a:rPr lang="pl-PL" sz="1300" dirty="0" smtClean="0"/>
              <a:t>Najogólniej zatem </a:t>
            </a:r>
            <a:r>
              <a:rPr lang="pl-PL" sz="1300" dirty="0"/>
              <a:t>przetaczanie osocza wskazane </a:t>
            </a:r>
            <a:r>
              <a:rPr lang="pl-PL" sz="1300" dirty="0" smtClean="0"/>
              <a:t>jest:</a:t>
            </a:r>
            <a:endParaRPr lang="pl-PL" sz="1300" dirty="0"/>
          </a:p>
          <a:p>
            <a:pPr marL="76200" lvl="0" indent="0">
              <a:buNone/>
            </a:pPr>
            <a:r>
              <a:rPr lang="pl-PL" sz="1300" dirty="0" smtClean="0"/>
              <a:t>a) </a:t>
            </a:r>
            <a:r>
              <a:rPr lang="pl-PL" sz="1300" dirty="0"/>
              <a:t>w celu korekcji koagulopatii wówczas, gdy wskaźnik INR jest wyższy od 2, a </a:t>
            </a:r>
            <a:r>
              <a:rPr lang="pl-PL" sz="1300" dirty="0" smtClean="0"/>
              <a:t>chory nie </a:t>
            </a:r>
            <a:r>
              <a:rPr lang="pl-PL" sz="1300" dirty="0"/>
              <a:t>otrzymywał heparyny;</a:t>
            </a:r>
          </a:p>
          <a:p>
            <a:pPr marL="76200" lvl="0" indent="0">
              <a:buNone/>
            </a:pPr>
            <a:r>
              <a:rPr lang="pl-PL" sz="1300" dirty="0" smtClean="0"/>
              <a:t>b) </a:t>
            </a:r>
            <a:r>
              <a:rPr lang="pl-PL" sz="1300" dirty="0"/>
              <a:t>w przypadku koagulopatii wywołanej przetoczeniem więcej niż jednej </a:t>
            </a:r>
            <a:r>
              <a:rPr lang="pl-PL" sz="1300" dirty="0" smtClean="0"/>
              <a:t>objętości krwi </a:t>
            </a:r>
            <a:r>
              <a:rPr lang="pl-PL" sz="1300" dirty="0"/>
              <a:t>(ok. 70 ml/kg mc.), szczególnie w sytuacji, gdy natychmiastowe </a:t>
            </a:r>
            <a:r>
              <a:rPr lang="pl-PL" sz="1300" dirty="0" smtClean="0"/>
              <a:t>badania laboratoryjne </a:t>
            </a:r>
            <a:r>
              <a:rPr lang="pl-PL" sz="1300" dirty="0"/>
              <a:t>PT, APTT, fibrynogenu nie są dostępne;</a:t>
            </a:r>
          </a:p>
          <a:p>
            <a:pPr marL="76200" lvl="0" indent="0">
              <a:buNone/>
            </a:pPr>
            <a:r>
              <a:rPr lang="pl-PL" sz="1300" dirty="0" smtClean="0"/>
              <a:t>c) w </a:t>
            </a:r>
            <a:r>
              <a:rPr lang="pl-PL" sz="1300" dirty="0"/>
              <a:t>celu uzupełnienia niedoboru znanych czynników krzepnięcia krwi </a:t>
            </a:r>
            <a:r>
              <a:rPr lang="pl-PL" sz="1300" dirty="0" smtClean="0"/>
              <a:t>związanych z </a:t>
            </a:r>
            <a:r>
              <a:rPr lang="pl-PL" sz="1300" dirty="0"/>
              <a:t>krwawieniem i/lub zespołem DIC;</a:t>
            </a:r>
          </a:p>
          <a:p>
            <a:pPr marL="76200" lvl="0" indent="0">
              <a:buNone/>
            </a:pPr>
            <a:r>
              <a:rPr lang="pl-PL" sz="1300" dirty="0" smtClean="0"/>
              <a:t>d) w </a:t>
            </a:r>
            <a:r>
              <a:rPr lang="pl-PL" sz="1300" dirty="0"/>
              <a:t>celu szybkiego odwrócenia działania doustnych leków przeciwkrzepliwych </a:t>
            </a:r>
            <a:r>
              <a:rPr lang="pl-PL" sz="1300" dirty="0" smtClean="0"/>
              <a:t>– antagonistów </a:t>
            </a:r>
            <a:r>
              <a:rPr lang="pl-PL" sz="1300" dirty="0"/>
              <a:t>witaminy K – u chorych z krwawieniem, jeśli nie jest </a:t>
            </a:r>
            <a:r>
              <a:rPr lang="pl-PL" sz="1300" dirty="0" smtClean="0"/>
              <a:t>dostępny koncentrat </a:t>
            </a:r>
            <a:r>
              <a:rPr lang="pl-PL" sz="1300" dirty="0"/>
              <a:t>kompleksu protrombiny (PCC).</a:t>
            </a:r>
            <a:endParaRPr sz="13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65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548534" y="1919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tx1"/>
                </a:solidFill>
              </a:rPr>
              <a:t>KONCENTRAT KRWINEK CZERWONYCH – </a:t>
            </a:r>
            <a:r>
              <a:rPr lang="pl-PL" sz="1600" dirty="0" smtClean="0">
                <a:solidFill>
                  <a:schemeClr val="tx1"/>
                </a:solidFill>
              </a:rPr>
              <a:t>WSKAZANIA </a:t>
            </a:r>
            <a:r>
              <a:rPr lang="pl-PL" sz="1600" dirty="0">
                <a:solidFill>
                  <a:schemeClr val="tx1"/>
                </a:solidFill>
              </a:rPr>
              <a:t>DO </a:t>
            </a:r>
            <a:r>
              <a:rPr lang="pl-PL" sz="1600" dirty="0" smtClean="0">
                <a:solidFill>
                  <a:schemeClr val="tx1"/>
                </a:solidFill>
              </a:rPr>
              <a:t>TRANSFUZJI – OSTRA NIEDOKRWISTOŚĆ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9216" t="15806" r="28138" b="3251"/>
          <a:stretch/>
        </p:blipFill>
        <p:spPr>
          <a:xfrm>
            <a:off x="1809968" y="865192"/>
            <a:ext cx="4234931" cy="42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73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OSOCZE – DAWKOWANIE I WARUNKI PRZETACZANIA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400" dirty="0"/>
              <a:t>Objętość osocza wymagana dla uzyskania efektu terapeutycznego może się różnić w zależności od sytuacji klinicznej, masy ciała i wyjściowych wartości PT/INR.</a:t>
            </a:r>
          </a:p>
          <a:p>
            <a:pPr lvl="0">
              <a:buFontTx/>
              <a:buChar char="-"/>
            </a:pPr>
            <a:r>
              <a:rPr lang="pl-PL" sz="1400" dirty="0"/>
              <a:t>Dawka osocza wynosi zwykle 10–20 ml/kg </a:t>
            </a:r>
            <a:r>
              <a:rPr lang="pl-PL" sz="1400" dirty="0" err="1"/>
              <a:t>m.c</a:t>
            </a:r>
            <a:r>
              <a:rPr lang="pl-PL" sz="1400" dirty="0"/>
              <a:t>. </a:t>
            </a:r>
          </a:p>
          <a:p>
            <a:pPr lvl="0">
              <a:buFontTx/>
              <a:buChar char="-"/>
            </a:pPr>
            <a:r>
              <a:rPr lang="pl-PL" sz="1400" dirty="0"/>
              <a:t>Minimalną dawkę stanowi 10 ml/kg </a:t>
            </a:r>
            <a:r>
              <a:rPr lang="pl-PL" sz="1400" dirty="0" err="1"/>
              <a:t>m.c</a:t>
            </a:r>
            <a:r>
              <a:rPr lang="pl-PL" sz="1400" dirty="0"/>
              <a:t>. </a:t>
            </a:r>
          </a:p>
          <a:p>
            <a:pPr lvl="0">
              <a:buFontTx/>
              <a:buChar char="-"/>
            </a:pPr>
            <a:r>
              <a:rPr lang="pl-PL" sz="1400" dirty="0"/>
              <a:t>W większości wytycznych zaleca </a:t>
            </a:r>
            <a:r>
              <a:rPr lang="pl-PL" sz="1400" dirty="0" smtClean="0"/>
              <a:t>się 15</a:t>
            </a:r>
            <a:r>
              <a:rPr lang="pl-PL" sz="1400" dirty="0"/>
              <a:t>  ml/kg  </a:t>
            </a:r>
            <a:r>
              <a:rPr lang="pl-PL" sz="1400" dirty="0" err="1"/>
              <a:t>m.c</a:t>
            </a:r>
            <a:r>
              <a:rPr lang="pl-PL" sz="1400" dirty="0"/>
              <a:t>. </a:t>
            </a:r>
          </a:p>
          <a:p>
            <a:pPr lvl="0">
              <a:buFontTx/>
              <a:buChar char="-"/>
            </a:pPr>
            <a:r>
              <a:rPr lang="pl-PL" sz="1400" dirty="0"/>
              <a:t>Większe dawki (np.  30  ml/kg  </a:t>
            </a:r>
            <a:r>
              <a:rPr lang="pl-PL" sz="1400" dirty="0" err="1"/>
              <a:t>m.c</a:t>
            </a:r>
            <a:r>
              <a:rPr lang="pl-PL" sz="1400" dirty="0"/>
              <a:t>.) mogą  być stosowane w zależności od indywidualnych wskazań (nasilenie krwawienia</a:t>
            </a:r>
            <a:r>
              <a:rPr lang="pl-PL" sz="1400" dirty="0" smtClean="0"/>
              <a:t>)</a:t>
            </a:r>
          </a:p>
          <a:p>
            <a:pPr lvl="0">
              <a:buFontTx/>
              <a:buChar char="-"/>
            </a:pPr>
            <a:r>
              <a:rPr lang="pl-PL" sz="1400" dirty="0" smtClean="0"/>
              <a:t>Szybkość podawania 30–50 </a:t>
            </a:r>
            <a:r>
              <a:rPr lang="pl-PL" sz="1400" dirty="0"/>
              <a:t>ml/min.</a:t>
            </a:r>
            <a:endParaRPr lang="pl-PL" sz="1400" dirty="0" smtClean="0"/>
          </a:p>
          <a:p>
            <a:pPr>
              <a:buFontTx/>
              <a:buChar char="-"/>
            </a:pPr>
            <a:r>
              <a:rPr lang="pl-PL" sz="1400" dirty="0"/>
              <a:t>U chorych z upośledzoną czynnością nerek, ciężkim uszkodzeniem wątroby lub niewydolnością krążenia objętość przetaczanego osocza jest ograniczona ze względu na ryzyko hiperwolemii i wystąpienia reakcji poprzetoczeniowej w postaci przeciążenia krążenia (TACO).</a:t>
            </a:r>
          </a:p>
          <a:p>
            <a:pPr lvl="0">
              <a:buFontTx/>
              <a:buChar char="-"/>
            </a:pPr>
            <a:endParaRPr lang="pl-PL" sz="14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4481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OSOCZE – PRZETACZANIE U NOWORODKÓW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400" dirty="0"/>
              <a:t>Wskazania do przetaczania osocza u pacjentów pediatrycznych są ograniczone. </a:t>
            </a:r>
          </a:p>
          <a:p>
            <a:pPr lvl="0">
              <a:buFontTx/>
              <a:buChar char="-"/>
            </a:pPr>
            <a:r>
              <a:rPr lang="pl-PL" sz="1400" dirty="0"/>
              <a:t>Zaleca się przetaczanie FFP po inaktywacji biologicznych czynników chorobotwórczych.</a:t>
            </a:r>
          </a:p>
          <a:p>
            <a:pPr lvl="0">
              <a:buFontTx/>
              <a:buChar char="-"/>
            </a:pPr>
            <a:r>
              <a:rPr lang="pl-PL" sz="1400" dirty="0"/>
              <a:t>Zalecana dawka FFP 15–20 ml/kg </a:t>
            </a:r>
            <a:r>
              <a:rPr lang="pl-PL" sz="1400" dirty="0" err="1"/>
              <a:t>m.c</a:t>
            </a:r>
            <a:r>
              <a:rPr lang="pl-PL" sz="1400" dirty="0"/>
              <a:t>. </a:t>
            </a:r>
          </a:p>
          <a:p>
            <a:pPr lvl="0">
              <a:buFontTx/>
              <a:buChar char="-"/>
            </a:pPr>
            <a:r>
              <a:rPr lang="pl-PL" sz="1400" dirty="0"/>
              <a:t>Należy pamiętać, że u dzieci występują różne normy czynników krzepnięcia w zależności od wieku. </a:t>
            </a: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9511" t="18382" r="28137" b="57519"/>
          <a:stretch/>
        </p:blipFill>
        <p:spPr>
          <a:xfrm>
            <a:off x="614974" y="3118475"/>
            <a:ext cx="5489991" cy="16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806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OSOCZE – </a:t>
            </a:r>
            <a:r>
              <a:rPr lang="pl-PL" sz="2000" dirty="0" smtClean="0">
                <a:solidFill>
                  <a:schemeClr val="tx1"/>
                </a:solidFill>
              </a:rPr>
              <a:t>WSKAZANIA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OKREŚLONE SYTUACJE KLINICZNE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98986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pl-PL" sz="1200" b="1" dirty="0" smtClean="0"/>
              <a:t>MASYWNE PRZETOCZANIE KRWI</a:t>
            </a:r>
            <a:endParaRPr lang="pl-PL" sz="1200" b="1" dirty="0"/>
          </a:p>
          <a:p>
            <a:pPr marL="76200" lvl="0" indent="0">
              <a:buNone/>
            </a:pPr>
            <a:r>
              <a:rPr lang="pl-PL" sz="1300" dirty="0" smtClean="0"/>
              <a:t>- Przetoczenie </a:t>
            </a:r>
            <a:r>
              <a:rPr lang="pl-PL" sz="1300" dirty="0"/>
              <a:t>osocza powinno być dokonane jak najwcześniej w </a:t>
            </a:r>
            <a:r>
              <a:rPr lang="pl-PL" sz="1300" dirty="0" smtClean="0"/>
              <a:t>przypadku masywnej</a:t>
            </a:r>
            <a:r>
              <a:rPr lang="pl-PL" sz="1300" dirty="0"/>
              <a:t>, ciągłej utraty krwi z powodu następujących aspektów klinicznych:</a:t>
            </a:r>
          </a:p>
          <a:p>
            <a:pPr marL="76200" lvl="0" indent="0">
              <a:buNone/>
            </a:pPr>
            <a:r>
              <a:rPr lang="pl-PL" sz="1300" dirty="0"/>
              <a:t>• utrata krwi jest z reguły trudna do oceny w rutynowych warunkach klinicznych;</a:t>
            </a:r>
          </a:p>
          <a:p>
            <a:pPr marL="76200" lvl="0" indent="0">
              <a:buNone/>
            </a:pPr>
            <a:r>
              <a:rPr lang="pl-PL" sz="1300" dirty="0"/>
              <a:t>• w przypadku nagłej utraty krwi trudno jest utrzymać prawidłową objętość </a:t>
            </a:r>
            <a:r>
              <a:rPr lang="pl-PL" sz="1300" dirty="0" smtClean="0"/>
              <a:t>krwi krążącej </a:t>
            </a:r>
            <a:r>
              <a:rPr lang="pl-PL" sz="1300" dirty="0"/>
              <a:t>i stężenie hemoglobiny na granicy 6 g/dl;</a:t>
            </a:r>
          </a:p>
          <a:p>
            <a:pPr marL="76200" lvl="0" indent="0">
              <a:buNone/>
            </a:pPr>
            <a:r>
              <a:rPr lang="pl-PL" sz="1300" dirty="0" smtClean="0"/>
              <a:t>• </a:t>
            </a:r>
            <a:r>
              <a:rPr lang="pl-PL" sz="1300" dirty="0"/>
              <a:t>zużycie czynników krzepnięcia krwi w przypadku urazu i/lub rozsianego </a:t>
            </a:r>
            <a:r>
              <a:rPr lang="pl-PL" sz="1300" dirty="0" smtClean="0"/>
              <a:t>wykrzepiania wewnątrznaczyniowego </a:t>
            </a:r>
            <a:r>
              <a:rPr lang="pl-PL" sz="1300" dirty="0"/>
              <a:t>oraz hipotermia, kwasica lub </a:t>
            </a:r>
            <a:r>
              <a:rPr lang="pl-PL" sz="1300" dirty="0" smtClean="0"/>
              <a:t>przetaczanie koloidów </a:t>
            </a:r>
            <a:r>
              <a:rPr lang="pl-PL" sz="1300" dirty="0"/>
              <a:t>i krystaloidów mogą pogłębiać koagulopatię</a:t>
            </a:r>
            <a:r>
              <a:rPr lang="pl-PL" sz="1300" dirty="0" smtClean="0"/>
              <a:t>;</a:t>
            </a:r>
          </a:p>
          <a:p>
            <a:pPr marL="76200" lvl="0" indent="0">
              <a:buNone/>
            </a:pPr>
            <a:r>
              <a:rPr lang="pl-PL" sz="1300" dirty="0"/>
              <a:t>• informacje dotyczące wyników badań PT, APTT, stężenia fibrynogenu, </a:t>
            </a:r>
            <a:r>
              <a:rPr lang="pl-PL" sz="1300" dirty="0" smtClean="0"/>
              <a:t>liczby płytek </a:t>
            </a:r>
            <a:r>
              <a:rPr lang="pl-PL" sz="1300" dirty="0"/>
              <a:t>krwi nie zawsze są dostępne w czasie prowadzenia resuscytacji w </a:t>
            </a:r>
            <a:r>
              <a:rPr lang="pl-PL" sz="1300" dirty="0" smtClean="0"/>
              <a:t>przypadku ostrej </a:t>
            </a:r>
            <a:r>
              <a:rPr lang="pl-PL" sz="1300" dirty="0"/>
              <a:t>utraty krwi.</a:t>
            </a:r>
            <a:endParaRPr lang="pl-PL" sz="1300" dirty="0" smtClean="0"/>
          </a:p>
          <a:p>
            <a:pPr lvl="0">
              <a:buFontTx/>
              <a:buChar char="-"/>
            </a:pPr>
            <a:endParaRPr lang="pl-PL" sz="1300" dirty="0"/>
          </a:p>
          <a:p>
            <a:pPr marL="76200" lvl="0" indent="0">
              <a:buNone/>
            </a:pPr>
            <a:endParaRPr sz="13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1687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OSOCZE – </a:t>
            </a:r>
            <a:r>
              <a:rPr lang="pl-PL" sz="2000" dirty="0" smtClean="0">
                <a:solidFill>
                  <a:schemeClr val="tx1"/>
                </a:solidFill>
              </a:rPr>
              <a:t>WSKAZANIA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OKREŚLONE SYTUACJE KLINICZNE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98986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pl-PL" sz="1200" b="1" dirty="0" smtClean="0"/>
              <a:t>MASYWNE PRZETOCZANIE KRWI</a:t>
            </a:r>
          </a:p>
          <a:p>
            <a:pPr marL="76200" indent="0">
              <a:buNone/>
            </a:pPr>
            <a:endParaRPr lang="pl-PL" sz="1200" b="1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7744" t="38066" r="29413" b="28637"/>
          <a:stretch/>
        </p:blipFill>
        <p:spPr>
          <a:xfrm>
            <a:off x="380999" y="1819835"/>
            <a:ext cx="6611471" cy="273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45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OSOCZE – </a:t>
            </a:r>
            <a:r>
              <a:rPr lang="pl-PL" sz="2000" dirty="0" smtClean="0">
                <a:solidFill>
                  <a:schemeClr val="tx1"/>
                </a:solidFill>
              </a:rPr>
              <a:t>WSKAZANIA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OKREŚLONE SYTUACJE KLINICZNE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98986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pl-PL" sz="1200" b="1" dirty="0" smtClean="0"/>
              <a:t>USZKODZENIE WĄTROBY</a:t>
            </a:r>
            <a:endParaRPr lang="pl-PL" sz="1200" b="1" dirty="0"/>
          </a:p>
          <a:p>
            <a:pPr lvl="0">
              <a:buFontTx/>
              <a:buChar char="-"/>
            </a:pPr>
            <a:endParaRPr lang="pl-PL" sz="1300" dirty="0"/>
          </a:p>
          <a:p>
            <a:pPr marL="76200" lvl="0" indent="0">
              <a:buNone/>
            </a:pPr>
            <a:endParaRPr sz="13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6863" t="41193" r="28529" b="31213"/>
          <a:stretch/>
        </p:blipFill>
        <p:spPr>
          <a:xfrm>
            <a:off x="286869" y="1846729"/>
            <a:ext cx="7637931" cy="25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635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OSOCZE – </a:t>
            </a:r>
            <a:r>
              <a:rPr lang="pl-PL" sz="2000" dirty="0" smtClean="0">
                <a:solidFill>
                  <a:schemeClr val="tx1"/>
                </a:solidFill>
              </a:rPr>
              <a:t>WSKAZANIA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OKREŚLONE SYTUACJE KLINICZNE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98986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pl-PL" sz="1200" b="1" dirty="0" smtClean="0"/>
              <a:t>ROZSIANE WYKRZEPIANIE WEWNĄTRZNACZYNIOWE (DIC)</a:t>
            </a:r>
            <a:endParaRPr lang="pl-PL" sz="1200" b="1" dirty="0"/>
          </a:p>
          <a:p>
            <a:pPr marL="76200" lvl="0" indent="0">
              <a:buNone/>
            </a:pPr>
            <a:endParaRPr lang="pl-PL" sz="1300" dirty="0"/>
          </a:p>
          <a:p>
            <a:pPr marL="76200" lvl="0" indent="0">
              <a:buNone/>
            </a:pPr>
            <a:endParaRPr sz="13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7647" t="24821" r="29216" b="48137"/>
          <a:stretch/>
        </p:blipFill>
        <p:spPr>
          <a:xfrm>
            <a:off x="380999" y="1900517"/>
            <a:ext cx="6991775" cy="23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865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OSOCZE – </a:t>
            </a:r>
            <a:r>
              <a:rPr lang="pl-PL" sz="2000" dirty="0" smtClean="0">
                <a:solidFill>
                  <a:schemeClr val="tx1"/>
                </a:solidFill>
              </a:rPr>
              <a:t>WSKAZANIA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OKREŚLONE SYTUACJE KLINICZNE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98986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pl-PL" sz="1200" b="1" dirty="0" smtClean="0"/>
              <a:t>WRODZONE NIEDOBORY NIEKTÓRYCH CZYNNIKÓW KRZEPNIĘCIA</a:t>
            </a:r>
            <a:endParaRPr lang="pl-PL" sz="1200" b="1" dirty="0"/>
          </a:p>
          <a:p>
            <a:pPr marL="76200" lvl="0" indent="0">
              <a:buNone/>
            </a:pPr>
            <a:endParaRPr lang="pl-PL" sz="1300" dirty="0"/>
          </a:p>
          <a:p>
            <a:pPr marL="76200" lvl="0" indent="0">
              <a:buNone/>
            </a:pPr>
            <a:endParaRPr sz="13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7941" t="43584" r="29313" b="27351"/>
          <a:stretch/>
        </p:blipFill>
        <p:spPr>
          <a:xfrm>
            <a:off x="381000" y="1864659"/>
            <a:ext cx="7075082" cy="25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56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OSOCZE – </a:t>
            </a:r>
            <a:r>
              <a:rPr lang="pl-PL" sz="2000" dirty="0" smtClean="0">
                <a:solidFill>
                  <a:schemeClr val="tx1"/>
                </a:solidFill>
              </a:rPr>
              <a:t>WSKAZANIA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OKREŚLONE SYTUACJE KLINICZNE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98986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pl-PL" sz="1200" b="1" dirty="0" smtClean="0"/>
              <a:t>WRODZONE NIEDOBORY NIEKTÓRYCH CZYNNIKÓW KRZEPNIĘCIA</a:t>
            </a:r>
            <a:endParaRPr lang="pl-PL" sz="1200" b="1" dirty="0"/>
          </a:p>
          <a:p>
            <a:pPr marL="76200" lvl="0" indent="0">
              <a:buNone/>
            </a:pPr>
            <a:endParaRPr lang="pl-PL" sz="1300" dirty="0"/>
          </a:p>
          <a:p>
            <a:pPr marL="76200" lvl="0" indent="0">
              <a:buNone/>
            </a:pPr>
            <a:endParaRPr sz="13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7941" t="43584" r="29313" b="27351"/>
          <a:stretch/>
        </p:blipFill>
        <p:spPr>
          <a:xfrm>
            <a:off x="381000" y="1864659"/>
            <a:ext cx="7075082" cy="25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975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OSOCZE – </a:t>
            </a:r>
            <a:r>
              <a:rPr lang="pl-PL" sz="2000" dirty="0" smtClean="0">
                <a:solidFill>
                  <a:schemeClr val="tx1"/>
                </a:solidFill>
              </a:rPr>
              <a:t>PRZECIWSKAZANIA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98986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pl-PL" sz="1200" b="1" dirty="0" smtClean="0"/>
              <a:t>Przeciwskazania bezwzględne:</a:t>
            </a:r>
          </a:p>
          <a:p>
            <a:pPr>
              <a:buFontTx/>
              <a:buChar char="-"/>
            </a:pPr>
            <a:r>
              <a:rPr lang="pl-PL" sz="1200" dirty="0" smtClean="0"/>
              <a:t>Przetaczanie </a:t>
            </a:r>
            <a:r>
              <a:rPr lang="pl-PL" sz="1200" dirty="0"/>
              <a:t>osocza jest przeciwwskazane u chorych z nietolerancją osocza i </a:t>
            </a:r>
            <a:r>
              <a:rPr lang="pl-PL" sz="1200" dirty="0" smtClean="0"/>
              <a:t>potwierdzonym niedoborem </a:t>
            </a:r>
            <a:r>
              <a:rPr lang="pl-PL" sz="1200" dirty="0" err="1"/>
              <a:t>IgA</a:t>
            </a:r>
            <a:r>
              <a:rPr lang="pl-PL" sz="1200" dirty="0"/>
              <a:t>. </a:t>
            </a:r>
            <a:endParaRPr lang="pl-PL" sz="1200" dirty="0" smtClean="0"/>
          </a:p>
          <a:p>
            <a:pPr>
              <a:buFontTx/>
              <a:buChar char="-"/>
            </a:pPr>
            <a:r>
              <a:rPr lang="pl-PL" sz="1200" dirty="0" smtClean="0"/>
              <a:t>W dziedzicznym </a:t>
            </a:r>
            <a:r>
              <a:rPr lang="pl-PL" sz="1200" dirty="0"/>
              <a:t>niedoborze </a:t>
            </a:r>
            <a:r>
              <a:rPr lang="pl-PL" sz="1200" dirty="0" err="1"/>
              <a:t>IgA</a:t>
            </a:r>
            <a:r>
              <a:rPr lang="pl-PL" sz="1200" dirty="0"/>
              <a:t> </a:t>
            </a:r>
            <a:r>
              <a:rPr lang="pl-PL" sz="1200" dirty="0" smtClean="0"/>
              <a:t> (częstość występowania </a:t>
            </a:r>
            <a:r>
              <a:rPr lang="pl-PL" sz="1200" dirty="0"/>
              <a:t>1 : 650) występują przeciwciała przeciw </a:t>
            </a:r>
            <a:r>
              <a:rPr lang="pl-PL" sz="1200" dirty="0" err="1"/>
              <a:t>IgA</a:t>
            </a:r>
            <a:r>
              <a:rPr lang="pl-PL" sz="1200" dirty="0"/>
              <a:t>, które są </a:t>
            </a:r>
            <a:r>
              <a:rPr lang="pl-PL" sz="1200" dirty="0" smtClean="0"/>
              <a:t>odpowiedzialne za </a:t>
            </a:r>
            <a:r>
              <a:rPr lang="pl-PL" sz="1200" dirty="0"/>
              <a:t>spowodowanie reakcji anafilaktycznej po przetoczeniu osocza </a:t>
            </a:r>
            <a:endParaRPr lang="pl-PL" sz="1200" dirty="0" smtClean="0"/>
          </a:p>
          <a:p>
            <a:pPr>
              <a:buFontTx/>
              <a:buChar char="-"/>
            </a:pPr>
            <a:r>
              <a:rPr lang="pl-PL" sz="1200" dirty="0" smtClean="0"/>
              <a:t>Przeciwwskazaniem </a:t>
            </a:r>
            <a:r>
              <a:rPr lang="pl-PL" sz="1200" dirty="0"/>
              <a:t>do przetoczenia osocza po redukcji czynników </a:t>
            </a:r>
            <a:r>
              <a:rPr lang="pl-PL" sz="1200" dirty="0" smtClean="0"/>
              <a:t>patogennych metodą </a:t>
            </a:r>
            <a:r>
              <a:rPr lang="pl-PL" sz="1200" dirty="0"/>
              <a:t>z zastosowaniem </a:t>
            </a:r>
            <a:r>
              <a:rPr lang="pl-PL" sz="1200" dirty="0" err="1"/>
              <a:t>amotosalenu</a:t>
            </a:r>
            <a:r>
              <a:rPr lang="pl-PL" sz="1200" dirty="0"/>
              <a:t> u noworodków jest współistnienie </a:t>
            </a:r>
            <a:r>
              <a:rPr lang="pl-PL" sz="1200" dirty="0" smtClean="0"/>
              <a:t>leczenia fototerapią. </a:t>
            </a:r>
          </a:p>
          <a:p>
            <a:pPr>
              <a:buFontTx/>
              <a:buChar char="-"/>
            </a:pPr>
            <a:r>
              <a:rPr lang="pl-PL" sz="1200" dirty="0" smtClean="0"/>
              <a:t>W </a:t>
            </a:r>
            <a:r>
              <a:rPr lang="pl-PL" sz="1200" dirty="0"/>
              <a:t>przypadku pacjentów z niedoborem dehydrogenazy </a:t>
            </a:r>
            <a:r>
              <a:rPr lang="pl-PL" sz="1200" dirty="0" smtClean="0"/>
              <a:t>glukozo-6-fosforanowej (G-6-PD</a:t>
            </a:r>
            <a:r>
              <a:rPr lang="pl-PL" sz="1200" dirty="0"/>
              <a:t>) bezwzględnie przeciwwskazane jest przetaczanie osocza po </a:t>
            </a:r>
            <a:r>
              <a:rPr lang="pl-PL" sz="1200" dirty="0" smtClean="0"/>
              <a:t>redukcji czynników </a:t>
            </a:r>
            <a:r>
              <a:rPr lang="pl-PL" sz="1200" dirty="0"/>
              <a:t>patogennych metodą z zastosowaniem błękitu metylenowego.</a:t>
            </a:r>
          </a:p>
          <a:p>
            <a:pPr marL="76200" lvl="0" indent="0">
              <a:buNone/>
            </a:pPr>
            <a:endParaRPr lang="pl-PL" sz="1300" dirty="0"/>
          </a:p>
          <a:p>
            <a:pPr marL="76200" lvl="0" indent="0">
              <a:buNone/>
            </a:pPr>
            <a:endParaRPr sz="13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0556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OSOCZE – </a:t>
            </a:r>
            <a:r>
              <a:rPr lang="pl-PL" sz="2000" dirty="0" smtClean="0">
                <a:solidFill>
                  <a:schemeClr val="tx1"/>
                </a:solidFill>
              </a:rPr>
              <a:t>PRZECIWSKAZANIA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310850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pl-PL" sz="1200" b="1" dirty="0" smtClean="0"/>
              <a:t>Przeciwskazania względne:</a:t>
            </a:r>
          </a:p>
          <a:p>
            <a:pPr marL="76200" lvl="0" indent="0">
              <a:buNone/>
            </a:pPr>
            <a:endParaRPr lang="pl-PL" sz="1300" dirty="0"/>
          </a:p>
          <a:p>
            <a:pPr marL="76200" lvl="0" indent="0">
              <a:buNone/>
            </a:pPr>
            <a:endParaRPr sz="13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30196" t="29787" r="28530" b="45746"/>
          <a:stretch/>
        </p:blipFill>
        <p:spPr>
          <a:xfrm>
            <a:off x="381000" y="1605368"/>
            <a:ext cx="4361764" cy="13779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28333" t="34019" r="30000" b="27166"/>
          <a:stretch/>
        </p:blipFill>
        <p:spPr>
          <a:xfrm>
            <a:off x="381000" y="2978012"/>
            <a:ext cx="4361764" cy="21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OSTRA NIEDOKRWISTOŚĆ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63128"/>
            <a:ext cx="8592671" cy="32992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1600" b="1" dirty="0" smtClean="0"/>
              <a:t>OBJAWY NIEWYDOLNOŚCI MECHANIZMÓW KOMPENSACYJNYCH</a:t>
            </a:r>
            <a:endParaRPr lang="pl-PL" sz="1600" b="1" dirty="0"/>
          </a:p>
          <a:p>
            <a:pPr marL="76200" indent="0">
              <a:buNone/>
            </a:pPr>
            <a:r>
              <a:rPr lang="pl-PL" sz="1200" dirty="0" smtClean="0"/>
              <a:t>1. Objawy </a:t>
            </a:r>
            <a:r>
              <a:rPr lang="pl-PL" sz="1200" dirty="0"/>
              <a:t>ze strony układu sercowo-naczyniowego</a:t>
            </a:r>
          </a:p>
          <a:p>
            <a:pPr marL="76200" indent="0">
              <a:buNone/>
            </a:pPr>
            <a:r>
              <a:rPr lang="pl-PL" sz="1200" dirty="0"/>
              <a:t>• tachykardia,</a:t>
            </a:r>
          </a:p>
          <a:p>
            <a:pPr marL="76200" indent="0">
              <a:buNone/>
            </a:pPr>
            <a:r>
              <a:rPr lang="pl-PL" sz="1200" dirty="0"/>
              <a:t>• spadek ciśnienia tętniczego,</a:t>
            </a:r>
          </a:p>
          <a:p>
            <a:pPr marL="76200" indent="0">
              <a:buNone/>
            </a:pPr>
            <a:r>
              <a:rPr lang="pl-PL" sz="1200" dirty="0"/>
              <a:t>• duszność</a:t>
            </a:r>
            <a:r>
              <a:rPr lang="pl-PL" sz="1200" dirty="0" smtClean="0"/>
              <a:t>,</a:t>
            </a:r>
          </a:p>
          <a:p>
            <a:pPr marL="76200" indent="0">
              <a:buNone/>
            </a:pPr>
            <a:r>
              <a:rPr lang="pl-PL" sz="1200" dirty="0"/>
              <a:t>• oliguria,</a:t>
            </a:r>
          </a:p>
          <a:p>
            <a:pPr marL="76200" indent="0">
              <a:buNone/>
            </a:pPr>
            <a:r>
              <a:rPr lang="pl-PL" sz="1200" dirty="0"/>
              <a:t>• ból wieńcowy, nasilenie chromania przestankowego,</a:t>
            </a:r>
          </a:p>
          <a:p>
            <a:pPr marL="76200" indent="0">
              <a:buNone/>
            </a:pPr>
            <a:r>
              <a:rPr lang="pl-PL" sz="1200" dirty="0"/>
              <a:t>• zaburzenia świadomości</a:t>
            </a:r>
            <a:r>
              <a:rPr lang="pl-PL" sz="1200" dirty="0" smtClean="0"/>
              <a:t>;</a:t>
            </a:r>
            <a:endParaRPr lang="pl-PL" sz="1200" dirty="0"/>
          </a:p>
          <a:p>
            <a:pPr marL="76200" indent="0">
              <a:buNone/>
            </a:pPr>
            <a:r>
              <a:rPr lang="pl-PL" sz="1200" dirty="0" smtClean="0"/>
              <a:t>2. </a:t>
            </a:r>
            <a:r>
              <a:rPr lang="pl-PL" sz="1200" dirty="0"/>
              <a:t>Z</a:t>
            </a:r>
            <a:r>
              <a:rPr lang="pl-PL" sz="1200" dirty="0" smtClean="0"/>
              <a:t>miany </a:t>
            </a:r>
            <a:r>
              <a:rPr lang="pl-PL" sz="1200" dirty="0"/>
              <a:t>w EKG charakterystyczne dla niedokrwienia</a:t>
            </a:r>
          </a:p>
          <a:p>
            <a:pPr marL="76200" indent="0">
              <a:buNone/>
            </a:pPr>
            <a:r>
              <a:rPr lang="pl-PL" sz="1200" dirty="0"/>
              <a:t>• świeżo występujące podwyższenie lub obniżenie załamka ST,</a:t>
            </a:r>
          </a:p>
          <a:p>
            <a:pPr marL="76200" indent="0">
              <a:buNone/>
            </a:pPr>
            <a:r>
              <a:rPr lang="pl-PL" sz="1200" dirty="0"/>
              <a:t>• świeżo występujące zaburzenia rytmu,</a:t>
            </a:r>
          </a:p>
          <a:p>
            <a:pPr marL="76200" indent="0">
              <a:buNone/>
            </a:pPr>
            <a:r>
              <a:rPr lang="pl-PL" sz="1200" dirty="0"/>
              <a:t>• świeżo występujące miejscowe zaburzenia kurczliwości mięśnia sercowego;</a:t>
            </a:r>
            <a:endParaRPr sz="12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3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OSOCZE – ZASADY DOBIERANIA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FFC9B5E-E3D9-4820-B124-41906BE46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8" t="55413" r="14390" b="18020"/>
          <a:stretch/>
        </p:blipFill>
        <p:spPr>
          <a:xfrm>
            <a:off x="919124" y="1784195"/>
            <a:ext cx="7305751" cy="18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50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l-PL" sz="2000" dirty="0">
                <a:solidFill>
                  <a:schemeClr val="tx1"/>
                </a:solidFill>
              </a:rPr>
              <a:t>OSOCZE – ZASADY DOBIERANIA</a:t>
            </a:r>
            <a:endParaRPr sz="2000" dirty="0"/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400" dirty="0" smtClean="0"/>
              <a:t>Osocze </a:t>
            </a:r>
            <a:r>
              <a:rPr lang="pl-PL" sz="1400" dirty="0"/>
              <a:t>powinno być zgodne w zakresie grupy ABO z biorcą, aby uniknąć potencjalnej hemolizy spowodowanej obecnością przeciwciał anty–A  lub anty–B. </a:t>
            </a:r>
          </a:p>
          <a:p>
            <a:pPr lvl="0">
              <a:buFontTx/>
              <a:buChar char="-"/>
            </a:pPr>
            <a:r>
              <a:rPr lang="pl-PL" sz="1400" dirty="0"/>
              <a:t>Nie wykonuje się próby zgodności. </a:t>
            </a:r>
          </a:p>
          <a:p>
            <a:pPr lvl="0">
              <a:buFontTx/>
              <a:buChar char="-"/>
            </a:pPr>
            <a:r>
              <a:rPr lang="pl-PL" sz="1400" dirty="0"/>
              <a:t>Osocze grupy AB można traktować, jako osocze uniwersalne, tzn. może być przetaczane biorcom o innych grupach krwi. </a:t>
            </a:r>
          </a:p>
          <a:p>
            <a:pPr lvl="0">
              <a:buFontTx/>
              <a:buChar char="-"/>
            </a:pPr>
            <a:r>
              <a:rPr lang="pl-PL" sz="1400" dirty="0"/>
              <a:t>Osocze grupy O można przetaczać wyłącznie biorcom krwi grupy O</a:t>
            </a: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8061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6750" y="4320000"/>
            <a:ext cx="9144000" cy="82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ctrTitle" idx="4294967295"/>
          </p:nvPr>
        </p:nvSpPr>
        <p:spPr>
          <a:xfrm>
            <a:off x="614975" y="966525"/>
            <a:ext cx="3512700" cy="2556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accent1"/>
                </a:solidFill>
              </a:rPr>
              <a:t>WAŻNE UWAGI PRAKTYCZNE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4294967295"/>
          </p:nvPr>
        </p:nvSpPr>
        <p:spPr>
          <a:xfrm>
            <a:off x="614975" y="1261374"/>
            <a:ext cx="3991730" cy="3053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dirty="0"/>
              <a:t>Osocze należy przetaczać zawsze wg wskazań klinicznych i wyników badań układu krzepnięcia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dirty="0"/>
              <a:t>Po każdej transfuzji należy powtarzać badania układu krzepnięcia, celem decyzji o kontynuacji bądź zaprzestaniu toczenia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dirty="0"/>
              <a:t>Regułą jest zamawianie i toczenie osocza grupy zgodnej w układzie ABO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dirty="0"/>
              <a:t>Osocze grupy AB jest osoczem uniwersalnym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dirty="0"/>
              <a:t>Po otrzymaniu </a:t>
            </a:r>
            <a:r>
              <a:rPr lang="pl-PL" sz="1200" dirty="0" smtClean="0"/>
              <a:t>z Banku Krwi rozmrożonego </a:t>
            </a:r>
            <a:r>
              <a:rPr lang="pl-PL" sz="1200" dirty="0"/>
              <a:t>osocza należy prowadzić postępowanie zgodnie z obowiązującymi w szpitalu procedurami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dirty="0"/>
              <a:t>Przetoczenie osocza należy rozpocząć NIEZWŁOCZNIE po otrzymaniu, czas przetaczania nie może przekraczać 30 MINUT</a:t>
            </a:r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  <p:grpSp>
        <p:nvGrpSpPr>
          <p:cNvPr id="215" name="Google Shape;215;p19"/>
          <p:cNvGrpSpPr/>
          <p:nvPr/>
        </p:nvGrpSpPr>
        <p:grpSpPr>
          <a:xfrm>
            <a:off x="5257600" y="966524"/>
            <a:ext cx="1891107" cy="3888422"/>
            <a:chOff x="5160100" y="1609475"/>
            <a:chExt cx="975300" cy="2005375"/>
          </a:xfrm>
        </p:grpSpPr>
        <p:sp>
          <p:nvSpPr>
            <p:cNvPr id="216" name="Google Shape;216;p19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9"/>
          <p:cNvSpPr/>
          <p:nvPr/>
        </p:nvSpPr>
        <p:spPr>
          <a:xfrm rot="-2700000" flipH="1">
            <a:off x="6540234" y="3275403"/>
            <a:ext cx="596940" cy="596940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9"/>
          <p:cNvSpPr/>
          <p:nvPr/>
        </p:nvSpPr>
        <p:spPr>
          <a:xfrm rot="4498620">
            <a:off x="6612062" y="915057"/>
            <a:ext cx="785859" cy="770785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"/>
          <p:cNvSpPr/>
          <p:nvPr/>
        </p:nvSpPr>
        <p:spPr>
          <a:xfrm rot="2700000">
            <a:off x="5018427" y="1550394"/>
            <a:ext cx="596940" cy="59694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6293496" y="1964039"/>
            <a:ext cx="156900" cy="137400"/>
          </a:xfrm>
          <a:prstGeom prst="hear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9"/>
          <p:cNvGrpSpPr/>
          <p:nvPr/>
        </p:nvGrpSpPr>
        <p:grpSpPr>
          <a:xfrm>
            <a:off x="6870562" y="1166260"/>
            <a:ext cx="268559" cy="268559"/>
            <a:chOff x="8762414" y="2939573"/>
            <a:chExt cx="457200" cy="457200"/>
          </a:xfrm>
        </p:grpSpPr>
        <p:sp>
          <p:nvSpPr>
            <p:cNvPr id="223" name="Google Shape;223;p19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9"/>
          <p:cNvSpPr/>
          <p:nvPr/>
        </p:nvSpPr>
        <p:spPr>
          <a:xfrm>
            <a:off x="5182442" y="1731220"/>
            <a:ext cx="268465" cy="234889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9"/>
          <p:cNvGrpSpPr/>
          <p:nvPr/>
        </p:nvGrpSpPr>
        <p:grpSpPr>
          <a:xfrm>
            <a:off x="6704415" y="3439574"/>
            <a:ext cx="268559" cy="268559"/>
            <a:chOff x="3293633" y="3741845"/>
            <a:chExt cx="457200" cy="457200"/>
          </a:xfrm>
        </p:grpSpPr>
        <p:sp>
          <p:nvSpPr>
            <p:cNvPr id="228" name="Google Shape;228;p19"/>
            <p:cNvSpPr/>
            <p:nvPr/>
          </p:nvSpPr>
          <p:spPr>
            <a:xfrm>
              <a:off x="3382215" y="3834237"/>
              <a:ext cx="278368" cy="279320"/>
            </a:xfrm>
            <a:custGeom>
              <a:avLst/>
              <a:gdLst/>
              <a:ahLst/>
              <a:cxnLst/>
              <a:rect l="l" t="t" r="r" b="b"/>
              <a:pathLst>
                <a:path w="278368" h="279320" extrusionOk="0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293633" y="37418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2603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tx1"/>
                </a:solidFill>
              </a:rPr>
              <a:t>WSKAZANIA DO PRZETACZANIA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/>
              <a:t>KRIOPRECYPITAT</a:t>
            </a:r>
            <a:endParaRPr sz="2400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4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010953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KRIOPRECYPITAT – WSKAZANIA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400" dirty="0"/>
              <a:t>Podobnie jak w  przypadku FFP, zastosowanie lecznicze lub profilaktyczne krioprecypitatu ma na celu wyrównanie niedoborów czynników krzepnięcia, przede wszystkim fibrynogenu.</a:t>
            </a:r>
          </a:p>
          <a:p>
            <a:pPr lvl="0">
              <a:buFontTx/>
              <a:buChar char="-"/>
            </a:pPr>
            <a:r>
              <a:rPr lang="pl-PL" sz="1400" dirty="0"/>
              <a:t>Do  akceptowanych wskazań należy przede wszystkim: − </a:t>
            </a:r>
            <a:r>
              <a:rPr lang="pl-PL" sz="1400" dirty="0" err="1"/>
              <a:t>hipofibrynogenemia</a:t>
            </a:r>
            <a:r>
              <a:rPr lang="pl-PL" sz="1400" dirty="0"/>
              <a:t> (stężenie fibrynogenu i  </a:t>
            </a:r>
            <a:r>
              <a:rPr lang="pl-PL" sz="1400" dirty="0" err="1"/>
              <a:t>afibrynogenemia</a:t>
            </a:r>
            <a:r>
              <a:rPr lang="pl-PL" sz="1400" dirty="0"/>
              <a:t>, nabyta i  wrodzona, w przypadku krwawienia lub przed zabiegiem inwazyjnym. </a:t>
            </a:r>
          </a:p>
          <a:p>
            <a:pPr lvl="0">
              <a:buFontTx/>
              <a:buChar char="-"/>
            </a:pPr>
            <a:r>
              <a:rPr lang="pl-PL" sz="1400" dirty="0"/>
              <a:t>Wskazaniem do stosowania krioprecypitatu są także stany </a:t>
            </a:r>
            <a:r>
              <a:rPr lang="pl-PL" sz="1400" dirty="0" err="1"/>
              <a:t>dyfibrynogenemii</a:t>
            </a:r>
            <a:r>
              <a:rPr lang="pl-PL" sz="1400" dirty="0"/>
              <a:t>. Należy przy tym pamiętać o możliwości podania koncentratu fibrynogenu zamiast krioprecypitatu, </a:t>
            </a:r>
          </a:p>
          <a:p>
            <a:pPr lvl="0">
              <a:buFontTx/>
              <a:buChar char="-"/>
            </a:pPr>
            <a:r>
              <a:rPr lang="pl-PL" sz="1400" dirty="0"/>
              <a:t>krioprecypitat może być także stosowany w przypadku niektórych zaburzeń krzepnięcia, których leczeniem z wyboru jest podanie koncentratu odpowiedniego czynnika krzepnięcia, jeżeli koncentrat tego czynnika nie jest dostępny. Jednym z takich wskazań może być np. niedobór czynnika XIII w przypadku krwawienia lub profilaktyce krwawienia, gdy nie jest dostępny koncentrat czynnika XIII.</a:t>
            </a:r>
            <a:endParaRPr sz="14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5538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KRIOPRECYPITAT – WSKAZANIA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9413" t="27764" r="27744" b="23487"/>
          <a:stretch/>
        </p:blipFill>
        <p:spPr>
          <a:xfrm>
            <a:off x="304800" y="1470211"/>
            <a:ext cx="5441576" cy="3299812"/>
          </a:xfrm>
          <a:prstGeom prst="rect">
            <a:avLst/>
          </a:prstGeom>
        </p:spPr>
      </p:pic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2808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KRIOPRECYPITAT – </a:t>
            </a:r>
            <a:r>
              <a:rPr lang="pl-PL" sz="2000" dirty="0" smtClean="0">
                <a:solidFill>
                  <a:schemeClr val="tx1"/>
                </a:solidFill>
              </a:rPr>
              <a:t>DAWKOWANIE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400" dirty="0"/>
              <a:t>Powszechnie stosowaną dawką krioprecypitatu w przypadku suplementacji fibrynogenu jest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1-3</a:t>
            </a:r>
            <a:r>
              <a:rPr lang="pl-PL" sz="1400" dirty="0"/>
              <a:t> j./10 kg </a:t>
            </a:r>
            <a:r>
              <a:rPr lang="pl-PL" sz="1400" dirty="0" err="1"/>
              <a:t>m.c</a:t>
            </a:r>
            <a:r>
              <a:rPr lang="pl-PL" sz="1400" dirty="0"/>
              <a:t>. pacjenta. </a:t>
            </a:r>
          </a:p>
          <a:p>
            <a:pPr lvl="0">
              <a:buFontTx/>
              <a:buChar char="-"/>
            </a:pPr>
            <a:r>
              <a:rPr lang="pl-PL" sz="1400" dirty="0" smtClean="0"/>
              <a:t>W </a:t>
            </a:r>
            <a:r>
              <a:rPr lang="pl-PL" sz="1400" dirty="0"/>
              <a:t>celu ustalenia dawki krioprecypitatu można </a:t>
            </a:r>
            <a:r>
              <a:rPr lang="pl-PL" sz="1400" dirty="0" smtClean="0"/>
              <a:t>zastosować następujący </a:t>
            </a:r>
            <a:r>
              <a:rPr lang="pl-PL" sz="1400" dirty="0"/>
              <a:t>wzór</a:t>
            </a:r>
            <a:r>
              <a:rPr lang="pl-PL" sz="1400" dirty="0" smtClean="0"/>
              <a:t>:</a:t>
            </a:r>
          </a:p>
          <a:p>
            <a:pPr marL="76200" lvl="0" indent="0">
              <a:buNone/>
            </a:pPr>
            <a:endParaRPr lang="pl-PL" sz="1400" dirty="0" smtClean="0"/>
          </a:p>
          <a:p>
            <a:pPr marL="76200" lvl="0" indent="0">
              <a:buNone/>
            </a:pPr>
            <a:endParaRPr lang="pl-PL" sz="1400" dirty="0"/>
          </a:p>
          <a:p>
            <a:pPr marL="76200" lvl="0" indent="0">
              <a:buNone/>
            </a:pPr>
            <a:endParaRPr lang="pl-PL" sz="1400" dirty="0"/>
          </a:p>
          <a:p>
            <a:pPr lvl="0">
              <a:buFontTx/>
              <a:buChar char="-"/>
            </a:pPr>
            <a:r>
              <a:rPr lang="pl-PL" sz="1400" dirty="0"/>
              <a:t>Krioprecypitat powinien być zgodny z biorcą w układzie ABO. </a:t>
            </a:r>
          </a:p>
          <a:p>
            <a:pPr lvl="0">
              <a:buFontTx/>
              <a:buChar char="-"/>
            </a:pPr>
            <a:r>
              <a:rPr lang="pl-PL" sz="1400" dirty="0"/>
              <a:t>Dopuszczalne jest przetaczanie kilku jednostek krioprecypitatu przez jeden zestaw do przetaczania.</a:t>
            </a:r>
            <a:endParaRPr sz="14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9608" t="43217" r="28137" b="42066"/>
          <a:stretch/>
        </p:blipFill>
        <p:spPr>
          <a:xfrm>
            <a:off x="2061980" y="2545976"/>
            <a:ext cx="3863789" cy="7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265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KRIOPRECYPITAT – PRZETACZANIE U NOWORODKÓW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4" y="1705175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400" dirty="0"/>
              <a:t>Jednym z podstawowych wskazań do przetoczenia krioprecypitatu u dzieci jest wyrównywanie dużych niedoborów fibrynogenu u pacjentów z wrodzonym lub nabytym niedoborem (np. w leczeniu pacjentów onkologicznych, DIC).</a:t>
            </a:r>
          </a:p>
          <a:p>
            <a:pPr lvl="0">
              <a:buFontTx/>
              <a:buChar char="-"/>
            </a:pPr>
            <a:r>
              <a:rPr lang="pl-PL" sz="1400" dirty="0"/>
              <a:t>Nie należy podawać krioprecypitatu po inaktywacji </a:t>
            </a:r>
            <a:r>
              <a:rPr lang="pl-PL" sz="1400" dirty="0" err="1"/>
              <a:t>amotosalenem</a:t>
            </a:r>
            <a:r>
              <a:rPr lang="pl-PL" sz="1400" dirty="0"/>
              <a:t> noworodkom poddawanym fototerapii, a  inaktywowanego przy użyciu błękitu metylenowego  –  pacjentom z  niedoborem dehydrogenazy glukozo–6–fosforanowej (G–6–PD).</a:t>
            </a: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72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KRIOPRECYPITAT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ZASADY DOBIERANIA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FFC9B5E-E3D9-4820-B124-41906BE46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8" t="55413" r="14390" b="18020"/>
          <a:stretch/>
        </p:blipFill>
        <p:spPr>
          <a:xfrm>
            <a:off x="919124" y="1784195"/>
            <a:ext cx="7305751" cy="18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23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LITERATURA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8333" t="11759" r="33235" b="1044"/>
          <a:stretch/>
        </p:blipFill>
        <p:spPr>
          <a:xfrm>
            <a:off x="2236792" y="706329"/>
            <a:ext cx="3514165" cy="4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5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OSTRA NIEDOKRWISTOŚĆ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63128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1600" b="1" dirty="0" smtClean="0"/>
              <a:t>OBJAWY NIEWYDOLNOŚCI MECHANIZMÓW KOMPENSACYJNYCH</a:t>
            </a:r>
            <a:endParaRPr lang="pl-PL" sz="1600" b="1" dirty="0"/>
          </a:p>
          <a:p>
            <a:pPr marL="76200" indent="0">
              <a:buNone/>
            </a:pPr>
            <a:r>
              <a:rPr lang="pl-PL" sz="1400" dirty="0" smtClean="0"/>
              <a:t>3. </a:t>
            </a:r>
            <a:r>
              <a:rPr lang="pl-PL" sz="1400" dirty="0"/>
              <a:t>O</a:t>
            </a:r>
            <a:r>
              <a:rPr lang="pl-PL" sz="1400" dirty="0" smtClean="0"/>
              <a:t>gólne </a:t>
            </a:r>
            <a:r>
              <a:rPr lang="pl-PL" sz="1400" dirty="0"/>
              <a:t>wskaźniki niedotlenienia</a:t>
            </a:r>
          </a:p>
          <a:p>
            <a:pPr marL="76200" indent="0">
              <a:buNone/>
            </a:pPr>
            <a:r>
              <a:rPr lang="pl-PL" sz="1400" dirty="0"/>
              <a:t>• spadek saturacji &lt; 90%,</a:t>
            </a:r>
          </a:p>
          <a:p>
            <a:pPr marL="76200" indent="0">
              <a:buNone/>
            </a:pPr>
            <a:r>
              <a:rPr lang="pl-PL" sz="1400" dirty="0"/>
              <a:t>• niepokój,</a:t>
            </a:r>
          </a:p>
          <a:p>
            <a:pPr marL="76200" indent="0">
              <a:buNone/>
            </a:pPr>
            <a:r>
              <a:rPr lang="pl-PL" sz="1400" dirty="0"/>
              <a:t>• tachykardia,</a:t>
            </a:r>
          </a:p>
          <a:p>
            <a:pPr marL="76200" indent="0">
              <a:buNone/>
            </a:pPr>
            <a:r>
              <a:rPr lang="pl-PL" sz="1400" dirty="0"/>
              <a:t>• anuria,</a:t>
            </a:r>
          </a:p>
          <a:p>
            <a:pPr marL="76200" indent="0">
              <a:buNone/>
            </a:pPr>
            <a:r>
              <a:rPr lang="pl-PL" sz="1400" dirty="0"/>
              <a:t>• kwasica mleczanowa,</a:t>
            </a:r>
          </a:p>
          <a:p>
            <a:pPr marL="76200" indent="0">
              <a:buNone/>
            </a:pPr>
            <a:r>
              <a:rPr lang="pl-PL" sz="1400" dirty="0"/>
              <a:t>• osłabienie, niemożność utrzymania postawy stojącej.</a:t>
            </a:r>
            <a:endParaRPr sz="14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7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pl-PL" dirty="0" smtClean="0"/>
          </a:p>
          <a:p>
            <a:pPr marL="76200" indent="0">
              <a:buNone/>
            </a:pPr>
            <a:endParaRPr lang="pl-PL" dirty="0"/>
          </a:p>
          <a:p>
            <a:pPr marL="76200" indent="0">
              <a:buNone/>
            </a:pPr>
            <a:endParaRPr lang="pl-PL" dirty="0" smtClean="0"/>
          </a:p>
          <a:p>
            <a:pPr marL="76200" indent="0" algn="ctr">
              <a:buNone/>
            </a:pPr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090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KONCENTRAT KRWINEK CZERWONYCH –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WSTRZĄS KRWOTOCZNY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2529927"/>
            <a:ext cx="7821349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pl-PL" sz="1600" b="1" dirty="0"/>
          </a:p>
          <a:p>
            <a:pPr lvl="0" algn="just">
              <a:buFontTx/>
              <a:buChar char="-"/>
            </a:pPr>
            <a:r>
              <a:rPr lang="pl-PL" sz="1400" dirty="0" smtClean="0"/>
              <a:t>W </a:t>
            </a:r>
            <a:r>
              <a:rPr lang="pl-PL" sz="1400" dirty="0"/>
              <a:t>ostrej utracie krwi /krwotoku postępowaniem z wyboru, w celu jak najszybszego przywrócenia prawidłowej objętości krwi krążącej, powinno być podanie w pierwszej kolejności roztworów krystaloidów lub koloidów. </a:t>
            </a:r>
          </a:p>
          <a:p>
            <a:pPr lvl="0" algn="just">
              <a:buFontTx/>
              <a:buChar char="-"/>
            </a:pPr>
            <a:r>
              <a:rPr lang="pl-PL" sz="1400" dirty="0"/>
              <a:t>W przypadku poważnego krwotoku właściwe jest przetoczenie w ostrej fazie, oprócz </a:t>
            </a:r>
            <a:r>
              <a:rPr lang="pl-PL" sz="1400" dirty="0" err="1"/>
              <a:t>KKCz</a:t>
            </a:r>
            <a:r>
              <a:rPr lang="pl-PL" sz="1400" dirty="0"/>
              <a:t> również płytek krwi i osocza, w proporcji 2:1:1</a:t>
            </a:r>
          </a:p>
          <a:p>
            <a:pPr lvl="0" algn="just">
              <a:buFontTx/>
              <a:buChar char="-"/>
            </a:pPr>
            <a:r>
              <a:rPr lang="pl-PL" sz="1400" dirty="0"/>
              <a:t>Konieczna ocena objętości utraconej krwi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lang="pl-PL" sz="16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400"/>
              <a:buFontTx/>
              <a:buChar char="-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27745" t="41561" r="29510" b="43355"/>
          <a:stretch/>
        </p:blipFill>
        <p:spPr>
          <a:xfrm>
            <a:off x="748374" y="1443316"/>
            <a:ext cx="7086600" cy="13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ius templat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3319</TotalTime>
  <Words>2971</Words>
  <Application>Microsoft Office PowerPoint</Application>
  <PresentationFormat>Pokaz na ekranie (16:9)</PresentationFormat>
  <Paragraphs>520</Paragraphs>
  <Slides>80</Slides>
  <Notes>79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80</vt:i4>
      </vt:variant>
    </vt:vector>
  </HeadingPairs>
  <TitlesOfParts>
    <vt:vector size="85" baseType="lpstr">
      <vt:lpstr>Arial</vt:lpstr>
      <vt:lpstr>Calibri</vt:lpstr>
      <vt:lpstr>Barlow Light</vt:lpstr>
      <vt:lpstr>Barlow SemiBold</vt:lpstr>
      <vt:lpstr>Caius template</vt:lpstr>
      <vt:lpstr>LECZENIE KRWIĄ I JEJ SKŁADNIKAMI –  WSKAZANIA DO PRZETACZANIA KRWI  I JEJ SKŁADNIKÓW SZPITAL MIEJSKI IM. FRANCISZKA RASZEI W POZNANIU WRZESIEŃ 2024 Lekarz ds. Gospodarki Krwią – Karolina Balawajder</vt:lpstr>
      <vt:lpstr>WSKAZANIA DO PRZETACZANIA</vt:lpstr>
      <vt:lpstr>KONCENTRAT KRWINEK CZERWONYCH</vt:lpstr>
      <vt:lpstr>KONCENTRAT KRWINEK CZERWONYCH – ZASADY OGÓLNE</vt:lpstr>
      <vt:lpstr>KONCENTRAT KRWINEK CZERWONYCH – RESTRYKCYJNE PODEJŚCIE DO LECZENIA</vt:lpstr>
      <vt:lpstr>KONCENTRAT KRWINEK CZERWONYCH – WSKAZANIA DO TRANSFUZJI – OSTRA NIEDOKRWISTOŚĆ</vt:lpstr>
      <vt:lpstr>KONCENTRAT KRWINEK CZERWONYCH –  OSTRA NIEDOKRWISTOŚĆ</vt:lpstr>
      <vt:lpstr>KONCENTRAT KRWINEK CZERWONYCH –  OSTRA NIEDOKRWISTOŚĆ</vt:lpstr>
      <vt:lpstr>KONCENTRAT KRWINEK CZERWONYCH –  WSTRZĄS KRWOTOCZNY</vt:lpstr>
      <vt:lpstr>KONCENTRAT KRWINEK CZERWONYCH –  OCENA OBJĘTOŚCI UTRACONEJ KRWI</vt:lpstr>
      <vt:lpstr>KONCENTRAT KRWINEK CZERWONYCH –  OCENA OBJĘTOŚCI UTRACONEJ KRWI</vt:lpstr>
      <vt:lpstr>KONCENTRAT KRWINEK CZERWONYCH – OCENA OBJĘTOŚCI  UTRACONEJ KRWI</vt:lpstr>
      <vt:lpstr>KONCENTRAT KRWINEK CZERWONYCH – OCENA OBJĘTOŚCI  UTRACONEJ KRWI</vt:lpstr>
      <vt:lpstr>KONCENTRAT KRWINEK CZERWONYCH – WSTRZĄS KRWOTOCZNY</vt:lpstr>
      <vt:lpstr>KONCENTRAT KRWINEK CZERWONYCH –  PRZEWLEKŁA NIEDOKRWISTOŚĆ</vt:lpstr>
      <vt:lpstr>KONCENTRAT KRWINEK CZERWONYCH –  PRZEWLEKŁA NIEDOKRWISTOŚĆ</vt:lpstr>
      <vt:lpstr>KONCENTRAT KRWINEK CZERWONYCH –  PACJENCI Z NOWOTWOREM</vt:lpstr>
      <vt:lpstr>KONCENTRAT KRWINEK CZERWONYCH –  PACJENCI Z NOWOTWOREM</vt:lpstr>
      <vt:lpstr>KONCENTRAT KRWINEK CZERWONYCH –  PACJENCI Z NOWOTWOREM</vt:lpstr>
      <vt:lpstr>KONCENTRAT KRWINEK CZERWONYCH –  PACJENCI Z NOWOTWOREM</vt:lpstr>
      <vt:lpstr>KONCENTRAT KRWINEK CZERWONYCH – PACJENCI Z NOWOTWOREM</vt:lpstr>
      <vt:lpstr>KONCENTRAT KRWINEK CZERWONYCH –  WSKAZANIA DO TRANSFUZJI W POSZCZEGÓLNYCH SYTUACJACH</vt:lpstr>
      <vt:lpstr>KONCENTRAT KRWINEK CZERWONYCH –  WSKAZANIA DO TRANSFUZJI W POSZCZEGÓLNYCH SYTUACJACH</vt:lpstr>
      <vt:lpstr>KONCENTRAT KRWINEK CZERWONYCH –  WSKAZANIA DO TRANSFUZJI W POSZCZEGÓLNYCH SYTUACJACH</vt:lpstr>
      <vt:lpstr>KONCENTRAT KRWINEK CZERWONYCH –  WSKAZANIA DO TRANSFUZJI W POSZCZEGÓLNYCH SYTUACJACH</vt:lpstr>
      <vt:lpstr>KONCENTRAT KRWINEK CZERWONYCH – ZASADY DOBIERANIA</vt:lpstr>
      <vt:lpstr>WAŻNE UWAGI PRAKTYCZNE</vt:lpstr>
      <vt:lpstr>WSKAZANIA DO PRZETACZANIA</vt:lpstr>
      <vt:lpstr>KONCENTRAT KRWINEK PŁYTKOWYCH– ZASADY OGÓLNE</vt:lpstr>
      <vt:lpstr>KONCENTRAT KRWINEK PŁYTKOWYCH– ZASADY OGÓLNE</vt:lpstr>
      <vt:lpstr>KONCENTRAT KRWINEK PŁYTKOWYCH– ZASADY OGÓLNE</vt:lpstr>
      <vt:lpstr>KONCENTRAT KRWINEK PŁYTKOWYCH– WSKAZANIA </vt:lpstr>
      <vt:lpstr>KONCENTRAT KRWINEK PŁYTKOWYCH– PRZETOCZENIE PROFILAKTYCZNE</vt:lpstr>
      <vt:lpstr>KONCENTRAT KRWINEK PŁYTKOWYCH –  PRZETOCZENIE PROFILAKTYCZNE –  PRZED ZABIEGIEM CHIRURGICZNYM</vt:lpstr>
      <vt:lpstr>KONCENTRAT KRWINEK PŁYTKOWYCH –  PRZETOCZENIE PROFILAKTYCZNE –  PRZED ZABIEGIEM DIAGNOSTYCZNYM</vt:lpstr>
      <vt:lpstr>KONCENTRAT KRWINEK PŁYTKOWYCH –  PRZETOCZENIE PROFILAKTYCZNE –  PRZED ZABIEGIEM DIAGNOSTYCZNYM</vt:lpstr>
      <vt:lpstr>KONCENTRAT KRWINEK PŁYTKOWYCH –  PRZETOCZENIE PROFILAKTYCZNE –  PRZED ZABIEGIEM DIAGNOSTYCZNYM</vt:lpstr>
      <vt:lpstr>KONCENTRAT KRWINEK PŁYTKOWYCH –  PRZETOCZENIE PROFILAKTYCZNE –  PRZED ZABIEGIEM DIAGNOSTYCZNYM</vt:lpstr>
      <vt:lpstr>KONCENTRAT KRWINEK PŁYTKOWYCH –  PRZETOCZENIE PROFILAKTYCZNE –  PRZED ZABIEGIEM DIAGNOSTYCZNYM</vt:lpstr>
      <vt:lpstr>KONCENTRAT KRWINEK PŁYTKOWYCH –  PRZETACZANIE W OKREŚLONYCH STANACH KLINICZNYCH</vt:lpstr>
      <vt:lpstr>KONCENTRAT KRWINEK PŁYTKOWYCH –  PRZETACZANIE W OKREŚLONYCH STANACH KLINICZNYCH</vt:lpstr>
      <vt:lpstr>KONCENTRAT KRWINEK PŁYTKOWYCH –  PRZETACZANIE W OKREŚLONYCH STANACH KLINICZNYCH</vt:lpstr>
      <vt:lpstr>KONCENTRAT KRWINEK PŁYTKOWYCH –  PRZETACZANIE W OKREŚLONYCH STANACH KLINICZNYCH</vt:lpstr>
      <vt:lpstr>KONCENTRAT KRWINEK PŁYTKOWYCH –  PRZETACZANIE W OKREŚLONYCH STANACH KLINICZNYCH</vt:lpstr>
      <vt:lpstr>KONCENTRAT KRWINEK PŁYTKOWYCH –  PRZETACZANIE W OKREŚLONYCH STANACH KLINICZNYCH</vt:lpstr>
      <vt:lpstr>KONCENTRAT KRWINEK PŁYTKOWYCH –  PRZETACZANIE W OKREŚLONYCH STANACH KLINICZNYCH</vt:lpstr>
      <vt:lpstr>KONCENTRAT KRWINEK PŁYTKOWYCH –  PRZETACZANIE W OKREŚLONYCH STANACH KLINICZNYCH</vt:lpstr>
      <vt:lpstr>KONCENTRAT KRWINEK PŁYTKOWYCH –  PRZETACZANIE W OKREŚLONYCH STANACH KLINICZNYCH</vt:lpstr>
      <vt:lpstr>KONCENTRAT KRWINEK PŁYTKOWYCH –  PRZETACZANIE W OKREŚLONYCH STANACH KLINICZNYCH</vt:lpstr>
      <vt:lpstr>KONCENTRAT KRWINEK PŁYTKOWYCH –  PRZETACZANIE W OKREŚLONYCH STANACH KLINICZNYCH</vt:lpstr>
      <vt:lpstr>KONCENTRAT KRWINEK PŁYTKOWYCH –  PRZETACZANIE W OKREŚLONYCH STANACH KLINICZNYCH</vt:lpstr>
      <vt:lpstr>KONCENTRAT KRWINEK PŁYTKOWYCH –  PRZETACZANIE W OKREŚLONYCH STANACH KLINICZNYCH</vt:lpstr>
      <vt:lpstr>KONCENTRAT KRWINEK PŁYTKOWYCH –  PRZECIWSKAZANIA DO PRZETACZANIA KKP</vt:lpstr>
      <vt:lpstr>KONCENTRAT KRWINEK PŁYTKOWYCH– OCENA SKUTECZNOŚCI LECZENIA</vt:lpstr>
      <vt:lpstr>KONCENTRAT KRWINEK PŁYTKOWYCH– OCENA SKUTECZNOŚCI LECZENIA</vt:lpstr>
      <vt:lpstr>KONCENTRAT KRWINEK PŁYTKOWYCH– ZASADY DOBIERANIA</vt:lpstr>
      <vt:lpstr>WAŻNE UWAGI PRAKTYCZNE</vt:lpstr>
      <vt:lpstr>WSKAZANIA DO PRZETACZANIA</vt:lpstr>
      <vt:lpstr>OSOCZE – WSKAZANIA</vt:lpstr>
      <vt:lpstr>OSOCZE – DAWKOWANIE I WARUNKI PRZETACZANIA</vt:lpstr>
      <vt:lpstr>OSOCZE – PRZETACZANIE U NOWORODKÓW</vt:lpstr>
      <vt:lpstr>OSOCZE – WSKAZANIA OKREŚLONE SYTUACJE KLINICZNE</vt:lpstr>
      <vt:lpstr>OSOCZE – WSKAZANIA OKREŚLONE SYTUACJE KLINICZNE</vt:lpstr>
      <vt:lpstr>OSOCZE – WSKAZANIA OKREŚLONE SYTUACJE KLINICZNE</vt:lpstr>
      <vt:lpstr>OSOCZE – WSKAZANIA OKREŚLONE SYTUACJE KLINICZNE</vt:lpstr>
      <vt:lpstr>OSOCZE – WSKAZANIA OKREŚLONE SYTUACJE KLINICZNE</vt:lpstr>
      <vt:lpstr>OSOCZE – WSKAZANIA OKREŚLONE SYTUACJE KLINICZNE</vt:lpstr>
      <vt:lpstr>OSOCZE – PRZECIWSKAZANIA</vt:lpstr>
      <vt:lpstr>OSOCZE – PRZECIWSKAZANIA</vt:lpstr>
      <vt:lpstr>OSOCZE – ZASADY DOBIERANIA</vt:lpstr>
      <vt:lpstr>OSOCZE – ZASADY DOBIERANIA</vt:lpstr>
      <vt:lpstr>WAŻNE UWAGI PRAKTYCZNE</vt:lpstr>
      <vt:lpstr>WSKAZANIA DO PRZETACZANIA</vt:lpstr>
      <vt:lpstr>KRIOPRECYPITAT – WSKAZANIA</vt:lpstr>
      <vt:lpstr>KRIOPRECYPITAT – WSKAZANIA</vt:lpstr>
      <vt:lpstr>KRIOPRECYPITAT – DAWKOWANIE</vt:lpstr>
      <vt:lpstr>KRIOPRECYPITAT – PRZETACZANIE U NOWORODKÓW</vt:lpstr>
      <vt:lpstr>KRIOPRECYPITAT –  ZASADY DOBIERANIA</vt:lpstr>
      <vt:lpstr>LITERATURA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LECZENIA KRWIĄ I JEJ SKŁADNIKAMI SZPITAL MIEJSKI IM. FRANCISZKA RASZEI W POZNANIU LISTOPAD 2021</dc:title>
  <dc:creator>epidemiolog</dc:creator>
  <cp:lastModifiedBy>epidemiolog</cp:lastModifiedBy>
  <cp:revision>91</cp:revision>
  <cp:lastPrinted>2024-09-18T10:17:57Z</cp:lastPrinted>
  <dcterms:modified xsi:type="dcterms:W3CDTF">2024-09-18T10:37:29Z</dcterms:modified>
</cp:coreProperties>
</file>